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93" r:id="rId7"/>
    <p:sldId id="261" r:id="rId8"/>
    <p:sldId id="264" r:id="rId9"/>
    <p:sldId id="262" r:id="rId10"/>
    <p:sldId id="280" r:id="rId11"/>
    <p:sldId id="263" r:id="rId12"/>
    <p:sldId id="265" r:id="rId13"/>
    <p:sldId id="266" r:id="rId14"/>
    <p:sldId id="267" r:id="rId15"/>
    <p:sldId id="268" r:id="rId16"/>
    <p:sldId id="269" r:id="rId17"/>
    <p:sldId id="294" r:id="rId18"/>
    <p:sldId id="312" r:id="rId19"/>
    <p:sldId id="295" r:id="rId20"/>
    <p:sldId id="283" r:id="rId21"/>
    <p:sldId id="296" r:id="rId22"/>
    <p:sldId id="297" r:id="rId23"/>
    <p:sldId id="298" r:id="rId24"/>
    <p:sldId id="299" r:id="rId25"/>
    <p:sldId id="300" r:id="rId26"/>
    <p:sldId id="301" r:id="rId27"/>
    <p:sldId id="285" r:id="rId28"/>
    <p:sldId id="270" r:id="rId29"/>
    <p:sldId id="302" r:id="rId30"/>
    <p:sldId id="271" r:id="rId31"/>
    <p:sldId id="272" r:id="rId32"/>
    <p:sldId id="303" r:id="rId33"/>
    <p:sldId id="304" r:id="rId34"/>
    <p:sldId id="273" r:id="rId35"/>
    <p:sldId id="275" r:id="rId36"/>
    <p:sldId id="313" r:id="rId37"/>
    <p:sldId id="305" r:id="rId38"/>
    <p:sldId id="306" r:id="rId39"/>
    <p:sldId id="282" r:id="rId40"/>
    <p:sldId id="276" r:id="rId41"/>
    <p:sldId id="291" r:id="rId42"/>
    <p:sldId id="288" r:id="rId43"/>
    <p:sldId id="274" r:id="rId44"/>
    <p:sldId id="278" r:id="rId45"/>
    <p:sldId id="277" r:id="rId46"/>
    <p:sldId id="307" r:id="rId47"/>
    <p:sldId id="279" r:id="rId48"/>
    <p:sldId id="309" r:id="rId49"/>
    <p:sldId id="289" r:id="rId50"/>
    <p:sldId id="286" r:id="rId51"/>
    <p:sldId id="308" r:id="rId52"/>
    <p:sldId id="290" r:id="rId53"/>
    <p:sldId id="311" r:id="rId54"/>
    <p:sldId id="310" r:id="rId55"/>
    <p:sldId id="292"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61" d="100"/>
          <a:sy n="61" d="100"/>
        </p:scale>
        <p:origin x="166" y="3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6/28/2019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6/28/2019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6/28/2019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6/28/2019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6/28/2019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6/28/2019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6/28/2019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6/28/2019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6/28/2019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6/28/2019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6/28/2019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6/28/2019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6/28/2019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6/28/2019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6/28/2019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6/28/2019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6/28/2019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6/28/2019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google.com/url?sa=i&amp;rct=j&amp;q=&amp;esrc=s&amp;source=images&amp;cd=&amp;cad=rja&amp;uact=8&amp;ved=0ahUKEwiRxcq749nKAhWBRyYKHeL1CKAQjRwIBw&amp;url=https://edraby.wordpress.com/2013/10/22/life-of-christ-part-16-early-passion-week1-the-triumphal-entry/&amp;psig=AFQjCNGt0Jq0nZDjvX2ATwixpOpVrCxIYA&amp;ust=1454526441595091" TargetMode="Externa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hyperlink" Target="https://www.biblegateway.com/passage/?search=Matthew%2026&amp;version=NIV#fen-NIV-24083b"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oxqT86NnKAhUCMSYKHaGECdEQjRwIBw&amp;url=http://www.1st-art-gallery.com/J%E3%B6rg-The-Elder-Breu/Christ-Arrested-In-The-Garden-Of-Gethsemane.html&amp;bvm=bv.113034660,d.eWE&amp;psig=AFQjCNFW4Cv1kU7BkTDh-rBOnet9mwEptg&amp;ust=1454527735978713" TargetMode="External"/><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biblegateway.com/passage/?search=Matthew%2021:1-11&amp;version=NIV#fen-NIV-23836b" TargetMode="External"/><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www.google.com/url?sa=i&amp;rct=j&amp;q=&amp;esrc=s&amp;source=images&amp;cd=&amp;cad=rja&amp;uact=8&amp;ved=0ahUKEwjw54n76tnKAhXHPiYKHSqlBKkQjRwIBw&amp;url=http://www.1st-art-gallery.com/Pietro-Lorenzetti/Deposition-Of-Christ-From-The-Tomb-C.-1320.html&amp;bvm=bv.113034660,d.eWE&amp;psig=AFQjCNHbarLeI7J19C8awjPhTHIyBds8Xw&amp;ust=1454528471673639"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E09DP69nKAhWB5iYKHRifACwQjRwIBw&amp;url=http://bobtraupman.com/2014/04/16/the-sorrowful-mothers-of-the-world-2/&amp;bvm=bv.113034660,d.eWE&amp;psig=AFQjCNECSTuANEpPaLXQA-19rXgzUVQXFg&amp;ust=1454528597166740"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hyperlink" Target="http://www.google.com/url?sa=i&amp;rct=j&amp;q=&amp;esrc=s&amp;source=images&amp;cd=&amp;cad=rja&amp;uact=8&amp;ved=0ahUKEwjw54n76tnKAhXHPiYKHSqlBKkQjRwIBw&amp;url=http://www.1st-art-gallery.com/Luca-Signorelli/Christ-Being-Carried-To-His-Tomb,-C.1507.html&amp;bvm=bv.113034660,d.eWE&amp;psig=AFQjCNHbarLeI7J19C8awjPhTHIyBds8Xw&amp;ust=1454528471673639" TargetMode="External"/><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5.jpg"/></Relationships>
</file>

<file path=ppt/slides/_rels/slide4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Entry</a:t>
            </a:r>
          </a:p>
        </p:txBody>
      </p:sp>
      <p:sp>
        <p:nvSpPr>
          <p:cNvPr id="6" name="Text Placeholder 5"/>
          <p:cNvSpPr>
            <a:spLocks noGrp="1"/>
          </p:cNvSpPr>
          <p:nvPr>
            <p:ph type="body" sz="half" idx="2"/>
          </p:nvPr>
        </p:nvSpPr>
        <p:spPr>
          <a:xfrm>
            <a:off x="1120000" y="2057400"/>
            <a:ext cx="3652025" cy="4343400"/>
          </a:xfrm>
        </p:spPr>
        <p:txBody>
          <a:bodyPr>
            <a:normAutofit fontScale="77500" lnSpcReduction="20000"/>
          </a:bodyPr>
          <a:lstStyle/>
          <a:p>
            <a:r>
              <a:rPr lang="en-US" sz="2600" b="1" dirty="0"/>
              <a:t>Matthew 21:1-11New International Version (NIV)</a:t>
            </a:r>
          </a:p>
          <a:p>
            <a:r>
              <a:rPr lang="en-US" sz="2600" b="1" dirty="0"/>
              <a:t>Jesus Comes to Jerusalem as King</a:t>
            </a:r>
          </a:p>
          <a:p>
            <a:r>
              <a:rPr lang="en-US" sz="1800" dirty="0"/>
              <a:t> </a:t>
            </a:r>
            <a:r>
              <a:rPr lang="en-US" sz="2800" dirty="0"/>
              <a:t>As they approached Jerusalem and came to </a:t>
            </a:r>
            <a:r>
              <a:rPr lang="en-US" sz="2800" dirty="0" err="1"/>
              <a:t>Bethphage</a:t>
            </a:r>
            <a:r>
              <a:rPr lang="en-US" sz="2800" dirty="0"/>
              <a:t> on the Mount of Olives, Jesus sent two disciples, </a:t>
            </a:r>
            <a:r>
              <a:rPr lang="en-US" sz="2800" baseline="30000" dirty="0"/>
              <a:t>2 </a:t>
            </a:r>
            <a:r>
              <a:rPr lang="en-US" sz="2800" dirty="0"/>
              <a:t>saying to them, “Go to the village ahead of you, and at once you will find a donkey tied there, with her colt by her. Untie them and bring them to me. </a:t>
            </a:r>
            <a:r>
              <a:rPr lang="en-US" sz="2800" baseline="30000" dirty="0"/>
              <a:t>3 </a:t>
            </a:r>
            <a:r>
              <a:rPr lang="en-US" sz="2800" dirty="0"/>
              <a:t>If anyone says anything to you, say that the Lord needs them, and he will send them right away.”</a:t>
            </a:r>
          </a:p>
          <a:p>
            <a:endParaRPr lang="en-US" sz="1800" dirty="0"/>
          </a:p>
        </p:txBody>
      </p:sp>
      <p:pic>
        <p:nvPicPr>
          <p:cNvPr id="1026" name="Picture 2" descr="https://edraby.files.wordpress.com/2013/10/85724-niedzielapalmowa.jpg?w=500&amp;h=304">
            <a:hlinkClick r:id="rId2"/>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11500" r="1150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271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25" y="287337"/>
            <a:ext cx="4476750" cy="389572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5275" y="2387600"/>
            <a:ext cx="6836049" cy="4152900"/>
          </a:xfrm>
          <a:prstGeom prst="rect">
            <a:avLst/>
          </a:prstGeom>
        </p:spPr>
      </p:pic>
      <p:sp>
        <p:nvSpPr>
          <p:cNvPr id="5" name="TextBox 4"/>
          <p:cNvSpPr txBox="1"/>
          <p:nvPr/>
        </p:nvSpPr>
        <p:spPr>
          <a:xfrm>
            <a:off x="5189399" y="203874"/>
            <a:ext cx="6527800" cy="2031325"/>
          </a:xfrm>
          <a:prstGeom prst="rect">
            <a:avLst/>
          </a:prstGeom>
          <a:noFill/>
        </p:spPr>
        <p:txBody>
          <a:bodyPr wrap="square" rtlCol="0">
            <a:spAutoFit/>
          </a:bodyPr>
          <a:lstStyle/>
          <a:p>
            <a:r>
              <a:rPr lang="en-US" dirty="0"/>
              <a:t>Matthew 26:25-30</a:t>
            </a:r>
          </a:p>
          <a:p>
            <a:r>
              <a:rPr lang="en-US" baseline="30000" dirty="0"/>
              <a:t>25 </a:t>
            </a:r>
            <a:r>
              <a:rPr lang="en-US" dirty="0"/>
              <a:t>Then Judas, the one who would betray him, said, “Surely you don’t mean me, Rabbi?”</a:t>
            </a:r>
          </a:p>
          <a:p>
            <a:r>
              <a:rPr lang="en-US" dirty="0"/>
              <a:t>Jesus answered, “You have said so.”</a:t>
            </a:r>
          </a:p>
          <a:p>
            <a:r>
              <a:rPr lang="en-US" baseline="30000" dirty="0"/>
              <a:t>26 </a:t>
            </a:r>
            <a:r>
              <a:rPr lang="en-US" dirty="0"/>
              <a:t>While they were eating, Jesus took bread, and when he had given thanks, he broke it and gave it to his disciples, saying, “Take and eat; this is my body.”</a:t>
            </a:r>
          </a:p>
        </p:txBody>
      </p:sp>
      <p:sp>
        <p:nvSpPr>
          <p:cNvPr id="6" name="TextBox 5"/>
          <p:cNvSpPr txBox="1"/>
          <p:nvPr/>
        </p:nvSpPr>
        <p:spPr>
          <a:xfrm>
            <a:off x="476250" y="4303455"/>
            <a:ext cx="4425950" cy="2308324"/>
          </a:xfrm>
          <a:prstGeom prst="rect">
            <a:avLst/>
          </a:prstGeom>
          <a:noFill/>
        </p:spPr>
        <p:txBody>
          <a:bodyPr wrap="square" rtlCol="0">
            <a:spAutoFit/>
          </a:bodyPr>
          <a:lstStyle/>
          <a:p>
            <a:r>
              <a:rPr lang="en-US" sz="1600" baseline="30000" dirty="0"/>
              <a:t>27 </a:t>
            </a:r>
            <a:r>
              <a:rPr lang="en-US" sz="1600" dirty="0"/>
              <a:t>Then he took a cup, and when he had given thanks, he gave it to them, saying, “Drink from it, all of you. </a:t>
            </a:r>
            <a:r>
              <a:rPr lang="en-US" sz="1600" baseline="30000" dirty="0"/>
              <a:t>28 </a:t>
            </a:r>
            <a:r>
              <a:rPr lang="en-US" sz="1600" dirty="0"/>
              <a:t>This is my blood of the</a:t>
            </a:r>
            <a:r>
              <a:rPr lang="en-US" sz="1600" baseline="30000" dirty="0"/>
              <a:t>[</a:t>
            </a:r>
            <a:r>
              <a:rPr lang="en-US" sz="1600" baseline="30000" dirty="0">
                <a:hlinkClick r:id="rId4" tooltip="See footnote b"/>
              </a:rPr>
              <a:t>b</a:t>
            </a:r>
            <a:r>
              <a:rPr lang="en-US" sz="1600" baseline="30000" dirty="0"/>
              <a:t>]</a:t>
            </a:r>
            <a:r>
              <a:rPr lang="en-US" sz="1600" dirty="0"/>
              <a:t> covenant, which is poured out for many for the forgiveness of sins. </a:t>
            </a:r>
            <a:r>
              <a:rPr lang="en-US" sz="1600" baseline="30000" dirty="0"/>
              <a:t>29 </a:t>
            </a:r>
            <a:r>
              <a:rPr lang="en-US" sz="1600" dirty="0"/>
              <a:t>I tell you, I will not drink from this fruit of the vine from now on until that day when I drink it new with you in my Father’s kingdom.”</a:t>
            </a:r>
          </a:p>
          <a:p>
            <a:r>
              <a:rPr lang="en-US" sz="1600" baseline="30000" dirty="0"/>
              <a:t>30 </a:t>
            </a:r>
            <a:r>
              <a:rPr lang="en-US" sz="1600" dirty="0"/>
              <a:t>When they had sung a hymn, they went out to the Mount of Olives.</a:t>
            </a:r>
          </a:p>
        </p:txBody>
      </p:sp>
    </p:spTree>
    <p:extLst>
      <p:ext uri="{BB962C8B-B14F-4D97-AF65-F5344CB8AC3E}">
        <p14:creationId xmlns:p14="http://schemas.microsoft.com/office/powerpoint/2010/main" val="2421231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565" y="302653"/>
            <a:ext cx="3932237" cy="927100"/>
          </a:xfrm>
        </p:spPr>
        <p:txBody>
          <a:bodyPr/>
          <a:lstStyle/>
          <a:p>
            <a:r>
              <a:rPr lang="en-US" dirty="0"/>
              <a:t>The Garden</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p:pic>
      <p:sp>
        <p:nvSpPr>
          <p:cNvPr id="4" name="Text Placeholder 3"/>
          <p:cNvSpPr>
            <a:spLocks noGrp="1"/>
          </p:cNvSpPr>
          <p:nvPr>
            <p:ph type="body" sz="half" idx="2"/>
          </p:nvPr>
        </p:nvSpPr>
        <p:spPr>
          <a:xfrm>
            <a:off x="362777" y="1358363"/>
            <a:ext cx="4391025" cy="5003800"/>
          </a:xfrm>
        </p:spPr>
        <p:txBody>
          <a:bodyPr>
            <a:noAutofit/>
          </a:bodyPr>
          <a:lstStyle/>
          <a:p>
            <a:r>
              <a:rPr lang="en-US" sz="1800" baseline="30000" dirty="0"/>
              <a:t>36 </a:t>
            </a:r>
            <a:r>
              <a:rPr lang="en-US" sz="1800" dirty="0"/>
              <a:t>Then Jesus went with his disciples to a place called Gethsemane, and he said to them, “Sit here while I go over there and pray.” </a:t>
            </a:r>
            <a:r>
              <a:rPr lang="en-US" sz="1800" baseline="30000" dirty="0"/>
              <a:t>37 </a:t>
            </a:r>
            <a:r>
              <a:rPr lang="en-US" sz="1800" dirty="0"/>
              <a:t>He took Peter and the two sons of Zebedee along with him, and he began to be sorrowful and troubled. </a:t>
            </a:r>
            <a:r>
              <a:rPr lang="en-US" sz="1800" baseline="30000" dirty="0"/>
              <a:t>38 </a:t>
            </a:r>
            <a:r>
              <a:rPr lang="en-US" sz="1800" dirty="0"/>
              <a:t>Then he said to them, “My soul is overwhelmed with sorrow to the point of death. Stay here and keep watch with me.”</a:t>
            </a:r>
          </a:p>
          <a:p>
            <a:r>
              <a:rPr lang="en-US" sz="1800" baseline="30000" dirty="0"/>
              <a:t>39 </a:t>
            </a:r>
            <a:r>
              <a:rPr lang="en-US" sz="1800" dirty="0"/>
              <a:t>Going a little farther, he fell with his face to the ground and prayed, “My Father, if it is possible, may this cup be taken from me. Yet not as I will, but as you will.”</a:t>
            </a:r>
          </a:p>
          <a:p>
            <a:r>
              <a:rPr lang="en-US" sz="1800" baseline="30000" dirty="0"/>
              <a:t>40 </a:t>
            </a:r>
            <a:r>
              <a:rPr lang="en-US" sz="1800" dirty="0"/>
              <a:t>Then he returned to his disciples and found them sleeping. “Couldn’t you men keep watch with me for one hour?” he asked Peter. </a:t>
            </a:r>
            <a:r>
              <a:rPr lang="en-US" sz="1800" baseline="30000" dirty="0"/>
              <a:t>41 </a:t>
            </a:r>
            <a:r>
              <a:rPr lang="en-US" sz="1800" dirty="0"/>
              <a:t>“Watch and pray so that you will not fall into temptation. The spirit is willing, but the flesh is weak.”</a:t>
            </a:r>
          </a:p>
          <a:p>
            <a:endParaRPr lang="en-US" sz="2000" dirty="0"/>
          </a:p>
        </p:txBody>
      </p:sp>
    </p:spTree>
    <p:extLst>
      <p:ext uri="{BB962C8B-B14F-4D97-AF65-F5344CB8AC3E}">
        <p14:creationId xmlns:p14="http://schemas.microsoft.com/office/powerpoint/2010/main" val="2010205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11553"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2006" y="3262312"/>
            <a:ext cx="2305050" cy="338137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7509" y="152400"/>
            <a:ext cx="4368800" cy="32766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1681" y="418306"/>
            <a:ext cx="2425700" cy="24257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6490" y="3799351"/>
            <a:ext cx="4289819" cy="2844336"/>
          </a:xfrm>
          <a:prstGeom prst="rect">
            <a:avLst/>
          </a:prstGeom>
        </p:spPr>
      </p:pic>
    </p:spTree>
    <p:extLst>
      <p:ext uri="{BB962C8B-B14F-4D97-AF65-F5344CB8AC3E}">
        <p14:creationId xmlns:p14="http://schemas.microsoft.com/office/powerpoint/2010/main" val="2849169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0200" y="18578"/>
            <a:ext cx="3981450" cy="6839422"/>
          </a:xfrm>
          <a:prstGeom prst="rect">
            <a:avLst/>
          </a:prstGeom>
        </p:spPr>
      </p:pic>
      <p:pic>
        <p:nvPicPr>
          <p:cNvPr id="2050" name="Picture 2" descr="http://www.1st-art-gallery.com/thumbnail/324644/1/Christ-Arrested-In-The-Garden-Of-Gethsemane.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700" y="379566"/>
            <a:ext cx="4388318" cy="61863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50046" y="379566"/>
            <a:ext cx="3032126" cy="5909310"/>
          </a:xfrm>
          <a:prstGeom prst="rect">
            <a:avLst/>
          </a:prstGeom>
          <a:noFill/>
        </p:spPr>
        <p:txBody>
          <a:bodyPr wrap="square" rtlCol="0">
            <a:spAutoFit/>
          </a:bodyPr>
          <a:lstStyle/>
          <a:p>
            <a:r>
              <a:rPr lang="en-US" baseline="30000" dirty="0"/>
              <a:t>42 </a:t>
            </a:r>
            <a:r>
              <a:rPr lang="en-US" dirty="0"/>
              <a:t>He went away a second time and prayed, “My Father, if it is not possible for this cup to be taken away unless I drink it, may your will be done.”</a:t>
            </a:r>
          </a:p>
          <a:p>
            <a:r>
              <a:rPr lang="en-US" baseline="30000" dirty="0"/>
              <a:t>43 </a:t>
            </a:r>
            <a:r>
              <a:rPr lang="en-US" dirty="0"/>
              <a:t>When he came back, he again found them sleeping, because their eyes were heavy. </a:t>
            </a:r>
            <a:r>
              <a:rPr lang="en-US" baseline="30000" dirty="0"/>
              <a:t>44 </a:t>
            </a:r>
            <a:r>
              <a:rPr lang="en-US" dirty="0"/>
              <a:t>So he left them and went away once more and prayed the third time, saying the same thing.</a:t>
            </a:r>
          </a:p>
          <a:p>
            <a:r>
              <a:rPr lang="en-US" baseline="30000" dirty="0"/>
              <a:t>45 </a:t>
            </a:r>
            <a:r>
              <a:rPr lang="en-US" dirty="0"/>
              <a:t>Then he returned to the disciples and said to them, “Are you still sleeping and resting? Look, the hour has come, and the Son of Man is delivered into the hands of sinners. </a:t>
            </a:r>
            <a:r>
              <a:rPr lang="en-US" baseline="30000" dirty="0"/>
              <a:t>46 </a:t>
            </a:r>
            <a:r>
              <a:rPr lang="en-US" dirty="0"/>
              <a:t>Rise! Let us go! Here comes my betrayer!”</a:t>
            </a:r>
          </a:p>
        </p:txBody>
      </p:sp>
    </p:spTree>
    <p:extLst>
      <p:ext uri="{BB962C8B-B14F-4D97-AF65-F5344CB8AC3E}">
        <p14:creationId xmlns:p14="http://schemas.microsoft.com/office/powerpoint/2010/main" val="1138044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028700"/>
          </a:xfrm>
        </p:spPr>
        <p:txBody>
          <a:bodyPr/>
          <a:lstStyle/>
          <a:p>
            <a:r>
              <a:rPr lang="en-US" dirty="0"/>
              <a:t>The Arrest</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12105" r="12105"/>
          <a:stretch>
            <a:fillRect/>
          </a:stretch>
        </p:blipFill>
        <p:spPr>
          <a:prstGeom prst="rect">
            <a:avLst/>
          </a:prstGeom>
        </p:spPr>
      </p:pic>
      <p:sp>
        <p:nvSpPr>
          <p:cNvPr id="3" name="Text Placeholder 2"/>
          <p:cNvSpPr>
            <a:spLocks noGrp="1"/>
          </p:cNvSpPr>
          <p:nvPr>
            <p:ph type="body" sz="half" idx="2"/>
          </p:nvPr>
        </p:nvSpPr>
        <p:spPr>
          <a:xfrm>
            <a:off x="647700" y="1485900"/>
            <a:ext cx="4124325" cy="4383088"/>
          </a:xfrm>
        </p:spPr>
        <p:txBody>
          <a:bodyPr>
            <a:normAutofit lnSpcReduction="10000"/>
          </a:bodyPr>
          <a:lstStyle/>
          <a:p>
            <a:r>
              <a:rPr lang="en-US" sz="1800" dirty="0"/>
              <a:t>Matthew 26:47-51</a:t>
            </a:r>
          </a:p>
          <a:p>
            <a:r>
              <a:rPr lang="en-US" sz="1800" baseline="30000" dirty="0"/>
              <a:t>47 </a:t>
            </a:r>
            <a:r>
              <a:rPr lang="en-US" sz="1800" dirty="0"/>
              <a:t>While he was still speaking, Judas, one of the Twelve, arrived. With him was a large crowd armed with swords and clubs, sent from the chief priests and the elders of the people. </a:t>
            </a:r>
            <a:r>
              <a:rPr lang="en-US" sz="1800" baseline="30000" dirty="0"/>
              <a:t>48 </a:t>
            </a:r>
            <a:r>
              <a:rPr lang="en-US" sz="1800" dirty="0"/>
              <a:t>Now the betrayer had arranged a signal with them: “The one I kiss is the man; arrest him.” </a:t>
            </a:r>
            <a:r>
              <a:rPr lang="en-US" sz="1800" baseline="30000" dirty="0"/>
              <a:t>49 </a:t>
            </a:r>
            <a:r>
              <a:rPr lang="en-US" sz="1800" dirty="0"/>
              <a:t>Going at once to Jesus, Judas said, “Greetings, Rabbi!” and kissed him.</a:t>
            </a:r>
          </a:p>
          <a:p>
            <a:r>
              <a:rPr lang="en-US" sz="1800" baseline="30000" dirty="0"/>
              <a:t>50 </a:t>
            </a:r>
            <a:r>
              <a:rPr lang="en-US" sz="1800" dirty="0"/>
              <a:t>Jesus replied, “Do what you came for, friend.”</a:t>
            </a:r>
          </a:p>
          <a:p>
            <a:r>
              <a:rPr lang="en-US" sz="1800" dirty="0"/>
              <a:t>Then the men stepped forward, seized Jesus and arrested him. </a:t>
            </a:r>
            <a:r>
              <a:rPr lang="en-US" sz="1800" baseline="30000" dirty="0"/>
              <a:t>51 </a:t>
            </a:r>
            <a:r>
              <a:rPr lang="en-US" sz="1800" dirty="0"/>
              <a:t>With that, one of Jesus’ companions reached for his sword, drew it out and struck the servant of the high priest, cutting off his ear.</a:t>
            </a:r>
          </a:p>
          <a:p>
            <a:endParaRPr lang="en-US" dirty="0"/>
          </a:p>
        </p:txBody>
      </p:sp>
    </p:spTree>
    <p:extLst>
      <p:ext uri="{BB962C8B-B14F-4D97-AF65-F5344CB8AC3E}">
        <p14:creationId xmlns:p14="http://schemas.microsoft.com/office/powerpoint/2010/main" val="3047308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200" y="407448"/>
            <a:ext cx="8267699" cy="6205144"/>
          </a:xfrm>
          <a:prstGeom prst="rect">
            <a:avLst/>
          </a:prstGeom>
        </p:spPr>
      </p:pic>
    </p:spTree>
    <p:extLst>
      <p:ext uri="{BB962C8B-B14F-4D97-AF65-F5344CB8AC3E}">
        <p14:creationId xmlns:p14="http://schemas.microsoft.com/office/powerpoint/2010/main" val="3443234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900" y="0"/>
            <a:ext cx="8958200" cy="6858000"/>
          </a:xfrm>
          <a:prstGeom prst="rect">
            <a:avLst/>
          </a:prstGeom>
        </p:spPr>
      </p:pic>
    </p:spTree>
    <p:extLst>
      <p:ext uri="{BB962C8B-B14F-4D97-AF65-F5344CB8AC3E}">
        <p14:creationId xmlns:p14="http://schemas.microsoft.com/office/powerpoint/2010/main" val="734478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3412" y="1536700"/>
            <a:ext cx="7809987" cy="3219450"/>
          </a:xfrm>
          <a:prstGeom prst="rect">
            <a:avLst/>
          </a:prstGeom>
        </p:spPr>
      </p:pic>
      <p:sp>
        <p:nvSpPr>
          <p:cNvPr id="3" name="TextBox 2"/>
          <p:cNvSpPr txBox="1"/>
          <p:nvPr/>
        </p:nvSpPr>
        <p:spPr>
          <a:xfrm>
            <a:off x="533400" y="520700"/>
            <a:ext cx="3467100" cy="5909310"/>
          </a:xfrm>
          <a:prstGeom prst="rect">
            <a:avLst/>
          </a:prstGeom>
          <a:noFill/>
        </p:spPr>
        <p:txBody>
          <a:bodyPr wrap="square" rtlCol="0">
            <a:spAutoFit/>
          </a:bodyPr>
          <a:lstStyle/>
          <a:p>
            <a:r>
              <a:rPr lang="en-US" baseline="30000" dirty="0"/>
              <a:t>52 </a:t>
            </a:r>
            <a:r>
              <a:rPr lang="en-US" dirty="0"/>
              <a:t>“Put your sword back in its place,” Jesus said to him, “for all who draw the sword will die by the sword. </a:t>
            </a:r>
            <a:r>
              <a:rPr lang="en-US" baseline="30000" dirty="0"/>
              <a:t>53 </a:t>
            </a:r>
            <a:r>
              <a:rPr lang="en-US" dirty="0"/>
              <a:t>Do you think I cannot call on my Father, and he will at once put at my disposal more than twelve legions of angels? </a:t>
            </a:r>
            <a:r>
              <a:rPr lang="en-US" baseline="30000" dirty="0"/>
              <a:t>54 </a:t>
            </a:r>
            <a:r>
              <a:rPr lang="en-US" dirty="0"/>
              <a:t>But how then would the Scriptures be fulfilled that say it must happen in this way?”</a:t>
            </a:r>
          </a:p>
          <a:p>
            <a:r>
              <a:rPr lang="en-US" baseline="30000" dirty="0"/>
              <a:t>55 </a:t>
            </a:r>
            <a:r>
              <a:rPr lang="en-US" dirty="0"/>
              <a:t>In that hour Jesus said to the crowd, “Am I leading a rebellion, that you have come out with swords and clubs to capture me? Every day I sat in the temple courts teaching, and you did not arrest me. </a:t>
            </a:r>
            <a:r>
              <a:rPr lang="en-US" baseline="30000" dirty="0"/>
              <a:t>56 </a:t>
            </a:r>
            <a:r>
              <a:rPr lang="en-US" dirty="0"/>
              <a:t>But this has all taken place that the writings of the prophets might be fulfilled.” Then all the disciples deserted him and fled.</a:t>
            </a:r>
          </a:p>
        </p:txBody>
      </p:sp>
    </p:spTree>
    <p:extLst>
      <p:ext uri="{BB962C8B-B14F-4D97-AF65-F5344CB8AC3E}">
        <p14:creationId xmlns:p14="http://schemas.microsoft.com/office/powerpoint/2010/main" val="143847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the camera&#10;&#10;Description generated with very high confidence">
            <a:extLst>
              <a:ext uri="{FF2B5EF4-FFF2-40B4-BE49-F238E27FC236}">
                <a16:creationId xmlns:a16="http://schemas.microsoft.com/office/drawing/2014/main" id="{A9658F80-8514-4B96-AEDA-F812E0D8D019}"/>
              </a:ext>
            </a:extLst>
          </p:cNvPr>
          <p:cNvPicPr>
            <a:picLocks noChangeAspect="1"/>
          </p:cNvPicPr>
          <p:nvPr/>
        </p:nvPicPr>
        <p:blipFill>
          <a:blip r:embed="rId2"/>
          <a:stretch>
            <a:fillRect/>
          </a:stretch>
        </p:blipFill>
        <p:spPr>
          <a:xfrm>
            <a:off x="3258354" y="474532"/>
            <a:ext cx="5383369" cy="6126596"/>
          </a:xfrm>
          <a:prstGeom prst="rect">
            <a:avLst/>
          </a:prstGeom>
        </p:spPr>
      </p:pic>
    </p:spTree>
    <p:extLst>
      <p:ext uri="{BB962C8B-B14F-4D97-AF65-F5344CB8AC3E}">
        <p14:creationId xmlns:p14="http://schemas.microsoft.com/office/powerpoint/2010/main" val="1817846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893" y="-524934"/>
            <a:ext cx="3932237" cy="1600200"/>
          </a:xfrm>
        </p:spPr>
        <p:txBody>
          <a:bodyPr/>
          <a:lstStyle/>
          <a:p>
            <a:r>
              <a:rPr lang="en-US" dirty="0"/>
              <a:t>The Sanhedrin</a:t>
            </a:r>
          </a:p>
        </p:txBody>
      </p:sp>
      <p:sp>
        <p:nvSpPr>
          <p:cNvPr id="4" name="Text Placeholder 3"/>
          <p:cNvSpPr>
            <a:spLocks noGrp="1"/>
          </p:cNvSpPr>
          <p:nvPr>
            <p:ph type="body" sz="half" idx="2"/>
          </p:nvPr>
        </p:nvSpPr>
        <p:spPr>
          <a:xfrm>
            <a:off x="979893" y="1257300"/>
            <a:ext cx="3652025" cy="4251256"/>
          </a:xfrm>
        </p:spPr>
        <p:txBody>
          <a:bodyPr>
            <a:noAutofit/>
          </a:bodyPr>
          <a:lstStyle/>
          <a:p>
            <a:r>
              <a:rPr lang="en-US" sz="2000" b="1" dirty="0"/>
              <a:t>Jesus Before the Sanhedrin</a:t>
            </a:r>
          </a:p>
          <a:p>
            <a:r>
              <a:rPr lang="en-US" sz="2000" baseline="30000" dirty="0"/>
              <a:t>57 </a:t>
            </a:r>
            <a:r>
              <a:rPr lang="en-US" sz="2000" dirty="0"/>
              <a:t>Those who had arrested Jesus took him to Caiaphas the high priest, where the teachers of the law and the elders had assembled. </a:t>
            </a:r>
            <a:r>
              <a:rPr lang="en-US" sz="2000" baseline="30000" dirty="0"/>
              <a:t>58 </a:t>
            </a:r>
            <a:r>
              <a:rPr lang="en-US" sz="2000" dirty="0"/>
              <a:t>But Peter followed him at a distance, right up to the courtyard of the high priest. He entered and sat down with the guards to see the outcome.</a:t>
            </a:r>
          </a:p>
          <a:p>
            <a:r>
              <a:rPr lang="en-US" sz="2000" baseline="30000" dirty="0"/>
              <a:t>59 </a:t>
            </a:r>
            <a:r>
              <a:rPr lang="en-US" sz="2000" dirty="0"/>
              <a:t>The chief priests and the whole Sanhedrin were looking for false evidence against Jesus so that they could put him to death. </a:t>
            </a:r>
            <a:r>
              <a:rPr lang="en-US" sz="2000" baseline="30000" dirty="0"/>
              <a:t>60 </a:t>
            </a:r>
            <a:r>
              <a:rPr lang="en-US" sz="2000" dirty="0"/>
              <a:t>But they did not find any, though many false witnesses came forward.</a:t>
            </a:r>
          </a:p>
        </p:txBody>
      </p:sp>
      <p:sp>
        <p:nvSpPr>
          <p:cNvPr id="5" name="Rectangle 4"/>
          <p:cNvSpPr/>
          <p:nvPr/>
        </p:nvSpPr>
        <p:spPr>
          <a:xfrm>
            <a:off x="5221288" y="1257300"/>
            <a:ext cx="6716712" cy="4524315"/>
          </a:xfrm>
          <a:prstGeom prst="rect">
            <a:avLst/>
          </a:prstGeom>
        </p:spPr>
        <p:txBody>
          <a:bodyPr wrap="square">
            <a:spAutoFit/>
          </a:bodyPr>
          <a:lstStyle/>
          <a:p>
            <a:r>
              <a:rPr lang="en-US" dirty="0"/>
              <a:t>Finally two came forward </a:t>
            </a:r>
            <a:r>
              <a:rPr lang="en-US" baseline="30000" dirty="0"/>
              <a:t>61 </a:t>
            </a:r>
            <a:r>
              <a:rPr lang="en-US" dirty="0"/>
              <a:t>and declared, “This fellow said, ‘I am able to destroy the temple of God and rebuild it in three days.’”</a:t>
            </a:r>
          </a:p>
          <a:p>
            <a:r>
              <a:rPr lang="en-US" baseline="30000" dirty="0"/>
              <a:t>62 </a:t>
            </a:r>
            <a:r>
              <a:rPr lang="en-US" dirty="0"/>
              <a:t>Then the high priest stood up and said to Jesus, “Are you not going to answer? What is this testimony that these men are bringing against you?” </a:t>
            </a:r>
            <a:r>
              <a:rPr lang="en-US" baseline="30000" dirty="0"/>
              <a:t>63 </a:t>
            </a:r>
            <a:r>
              <a:rPr lang="en-US" dirty="0"/>
              <a:t>But Jesus remained silent.</a:t>
            </a:r>
          </a:p>
          <a:p>
            <a:r>
              <a:rPr lang="en-US" dirty="0"/>
              <a:t>The high priest said to him, “I charge you under oath by the living God: Tell us if you are the Messiah, the Son of God.”</a:t>
            </a:r>
          </a:p>
          <a:p>
            <a:r>
              <a:rPr lang="en-US" baseline="30000" dirty="0"/>
              <a:t>64 </a:t>
            </a:r>
            <a:r>
              <a:rPr lang="en-US" dirty="0"/>
              <a:t>“You have said so,” Jesus replied. “But I say to all of you: From now on you will see the Son of Man sitting at the right hand of the Mighty One and coming on the clouds of heaven.”</a:t>
            </a:r>
          </a:p>
          <a:p>
            <a:r>
              <a:rPr lang="en-US" baseline="30000" dirty="0"/>
              <a:t>65 </a:t>
            </a:r>
            <a:r>
              <a:rPr lang="en-US" dirty="0"/>
              <a:t>Then the high priest tore his clothes and said, “He has spoken blasphemy! Why do we need any more witnesses? Look, now you have heard the blasphemy. </a:t>
            </a:r>
            <a:r>
              <a:rPr lang="en-US" baseline="30000" dirty="0"/>
              <a:t>66 </a:t>
            </a:r>
            <a:r>
              <a:rPr lang="en-US" dirty="0"/>
              <a:t>What do you think?”</a:t>
            </a:r>
          </a:p>
          <a:p>
            <a:r>
              <a:rPr lang="en-US" dirty="0"/>
              <a:t>“He is worthy of death,” they answered.</a:t>
            </a:r>
          </a:p>
          <a:p>
            <a:r>
              <a:rPr lang="en-US" baseline="30000" dirty="0"/>
              <a:t>67 </a:t>
            </a:r>
            <a:r>
              <a:rPr lang="en-US" dirty="0"/>
              <a:t>Then they spit in his face and struck him with their fists. Others slapped him </a:t>
            </a:r>
            <a:r>
              <a:rPr lang="en-US" baseline="30000" dirty="0"/>
              <a:t>68 </a:t>
            </a:r>
            <a:r>
              <a:rPr lang="en-US" dirty="0"/>
              <a:t>and said, “Prophesy to us, Messiah. Who hit you?”</a:t>
            </a:r>
          </a:p>
        </p:txBody>
      </p:sp>
    </p:spTree>
    <p:extLst>
      <p:ext uri="{BB962C8B-B14F-4D97-AF65-F5344CB8AC3E}">
        <p14:creationId xmlns:p14="http://schemas.microsoft.com/office/powerpoint/2010/main" val="3909479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206" y="0"/>
            <a:ext cx="10415588" cy="6858000"/>
          </a:xfrm>
          <a:prstGeom prst="rect">
            <a:avLst/>
          </a:prstGeom>
        </p:spPr>
      </p:pic>
    </p:spTree>
    <p:extLst>
      <p:ext uri="{BB962C8B-B14F-4D97-AF65-F5344CB8AC3E}">
        <p14:creationId xmlns:p14="http://schemas.microsoft.com/office/powerpoint/2010/main" val="1710515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2237" y="685800"/>
            <a:ext cx="6954650" cy="5074721"/>
          </a:xfrm>
          <a:prstGeom prst="rect">
            <a:avLst/>
          </a:prstGeom>
        </p:spPr>
      </p:pic>
      <p:sp>
        <p:nvSpPr>
          <p:cNvPr id="3" name="Title 2"/>
          <p:cNvSpPr>
            <a:spLocks noGrp="1"/>
          </p:cNvSpPr>
          <p:nvPr>
            <p:ph type="title"/>
          </p:nvPr>
        </p:nvSpPr>
        <p:spPr/>
        <p:txBody>
          <a:bodyPr/>
          <a:lstStyle/>
          <a:p>
            <a:r>
              <a:rPr lang="en-US" dirty="0"/>
              <a:t>The Denial	</a:t>
            </a:r>
          </a:p>
        </p:txBody>
      </p:sp>
      <p:sp>
        <p:nvSpPr>
          <p:cNvPr id="5" name="Text Placeholder 4"/>
          <p:cNvSpPr>
            <a:spLocks noGrp="1"/>
          </p:cNvSpPr>
          <p:nvPr>
            <p:ph type="body" sz="half" idx="2"/>
          </p:nvPr>
        </p:nvSpPr>
        <p:spPr/>
        <p:txBody>
          <a:bodyPr>
            <a:normAutofit lnSpcReduction="10000"/>
          </a:bodyPr>
          <a:lstStyle/>
          <a:p>
            <a:r>
              <a:rPr lang="en-US" sz="1800" dirty="0"/>
              <a:t>Matthew 26:69-72</a:t>
            </a:r>
          </a:p>
          <a:p>
            <a:r>
              <a:rPr lang="en-US" sz="1800" baseline="30000" dirty="0"/>
              <a:t>69 </a:t>
            </a:r>
            <a:r>
              <a:rPr lang="en-US" sz="1800" dirty="0"/>
              <a:t>Now Peter was sitting out in the courtyard, and a servant girl came to him. “You also were with Jesus of Galilee,” she said.</a:t>
            </a:r>
          </a:p>
          <a:p>
            <a:r>
              <a:rPr lang="en-US" sz="1800" baseline="30000" dirty="0"/>
              <a:t>70 </a:t>
            </a:r>
            <a:r>
              <a:rPr lang="en-US" sz="1800" dirty="0"/>
              <a:t>But he denied it before them all. “I don’t know what you’re talking about,” he said.</a:t>
            </a:r>
          </a:p>
          <a:p>
            <a:r>
              <a:rPr lang="en-US" sz="1800" baseline="30000" dirty="0"/>
              <a:t>71 </a:t>
            </a:r>
            <a:r>
              <a:rPr lang="en-US" sz="1800" dirty="0"/>
              <a:t>Then he went out to the gateway, where another servant girl saw him and said to the people there, “This fellow was with Jesus of Nazareth.”</a:t>
            </a:r>
          </a:p>
          <a:p>
            <a:r>
              <a:rPr lang="en-US" sz="1800" baseline="30000" dirty="0"/>
              <a:t>72 </a:t>
            </a:r>
            <a:r>
              <a:rPr lang="en-US" sz="1800" dirty="0"/>
              <a:t>He denied it again, with an oath: “I don’t know the man!”</a:t>
            </a:r>
          </a:p>
          <a:p>
            <a:endParaRPr lang="en-US" dirty="0"/>
          </a:p>
        </p:txBody>
      </p:sp>
    </p:spTree>
    <p:extLst>
      <p:ext uri="{BB962C8B-B14F-4D97-AF65-F5344CB8AC3E}">
        <p14:creationId xmlns:p14="http://schemas.microsoft.com/office/powerpoint/2010/main" val="1327273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979893" y="1176337"/>
            <a:ext cx="3652025" cy="4495800"/>
          </a:xfrm>
        </p:spPr>
        <p:txBody>
          <a:bodyPr/>
          <a:lstStyle/>
          <a:p>
            <a:r>
              <a:rPr lang="en-US" sz="2000" baseline="30000" dirty="0"/>
              <a:t>73 </a:t>
            </a:r>
            <a:r>
              <a:rPr lang="en-US" sz="2000" dirty="0"/>
              <a:t>After a little while, those standing there went up to Peter and said, “Surely you are one of them; your accent gives you away.”</a:t>
            </a:r>
          </a:p>
          <a:p>
            <a:r>
              <a:rPr lang="en-US" sz="2000" baseline="30000" dirty="0"/>
              <a:t>74 </a:t>
            </a:r>
            <a:r>
              <a:rPr lang="en-US" sz="2000" dirty="0"/>
              <a:t>Then he began to call down curses, and he swore to them, “I don’t know the man!”</a:t>
            </a:r>
          </a:p>
          <a:p>
            <a:r>
              <a:rPr lang="en-US" sz="2000" dirty="0"/>
              <a:t>Immediately a rooster crowed. </a:t>
            </a:r>
            <a:r>
              <a:rPr lang="en-US" sz="2000" baseline="30000" dirty="0"/>
              <a:t>75 </a:t>
            </a:r>
            <a:r>
              <a:rPr lang="en-US" sz="2000" dirty="0"/>
              <a:t>Then Peter remembered the word Jesus had spoken: “Before the rooster crows, you will disown me three times.” And he went outside and wept bitterly.</a:t>
            </a:r>
          </a:p>
          <a:p>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2599" r="2599"/>
          <a:stretch>
            <a:fillRect/>
          </a:stretch>
        </p:blipFill>
        <p:spPr>
          <a:xfrm>
            <a:off x="4631919" y="469900"/>
            <a:ext cx="7378888" cy="5826437"/>
          </a:xfrm>
          <a:prstGeom prst="rect">
            <a:avLst/>
          </a:prstGeom>
        </p:spPr>
      </p:pic>
    </p:spTree>
    <p:extLst>
      <p:ext uri="{BB962C8B-B14F-4D97-AF65-F5344CB8AC3E}">
        <p14:creationId xmlns:p14="http://schemas.microsoft.com/office/powerpoint/2010/main" val="2813817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Trial</a:t>
            </a:r>
          </a:p>
        </p:txBody>
      </p:sp>
      <p:sp>
        <p:nvSpPr>
          <p:cNvPr id="4" name="Text Placeholder 3"/>
          <p:cNvSpPr>
            <a:spLocks noGrp="1"/>
          </p:cNvSpPr>
          <p:nvPr>
            <p:ph type="body" sz="half" idx="2"/>
          </p:nvPr>
        </p:nvSpPr>
        <p:spPr/>
        <p:txBody>
          <a:bodyPr>
            <a:normAutofit fontScale="92500" lnSpcReduction="10000"/>
          </a:bodyPr>
          <a:lstStyle/>
          <a:p>
            <a:r>
              <a:rPr lang="en-US" sz="2000" dirty="0"/>
              <a:t>Matthew 27:11-14</a:t>
            </a:r>
          </a:p>
          <a:p>
            <a:r>
              <a:rPr lang="en-US" sz="2000" dirty="0"/>
              <a:t>Jesus stood before the governor, and the governor asked him, “Are you the king of the Jews?”</a:t>
            </a:r>
          </a:p>
          <a:p>
            <a:r>
              <a:rPr lang="en-US" sz="2000" dirty="0"/>
              <a:t>“You have said so,” Jesus replied.</a:t>
            </a:r>
          </a:p>
          <a:p>
            <a:r>
              <a:rPr lang="en-US" sz="2000" baseline="30000" dirty="0"/>
              <a:t>12 </a:t>
            </a:r>
            <a:r>
              <a:rPr lang="en-US" sz="2000" dirty="0"/>
              <a:t>When he was accused by the chief priests and the elders, he gave no answer. </a:t>
            </a:r>
            <a:r>
              <a:rPr lang="en-US" sz="2000" baseline="30000" dirty="0"/>
              <a:t>13 </a:t>
            </a:r>
            <a:r>
              <a:rPr lang="en-US" sz="2000" dirty="0"/>
              <a:t>Then Pilate asked him, “Don’t you hear the testimony they are bringing against you?” </a:t>
            </a:r>
            <a:r>
              <a:rPr lang="en-US" sz="2000" baseline="30000" dirty="0"/>
              <a:t>14 </a:t>
            </a:r>
            <a:r>
              <a:rPr lang="en-US" sz="2000" dirty="0"/>
              <a:t>But Jesus made no reply, not even to a single charge—to the great amazement of the governor.</a:t>
            </a:r>
          </a:p>
          <a:p>
            <a:endParaRPr lang="en-US" dirty="0"/>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t="18666" b="18666"/>
          <a:stretch>
            <a:fillRect/>
          </a:stretch>
        </p:blipFill>
        <p:spPr>
          <a:xfrm>
            <a:off x="4869551" y="762001"/>
            <a:ext cx="6771325" cy="5346700"/>
          </a:xfrm>
        </p:spPr>
      </p:pic>
    </p:spTree>
    <p:extLst>
      <p:ext uri="{BB962C8B-B14F-4D97-AF65-F5344CB8AC3E}">
        <p14:creationId xmlns:p14="http://schemas.microsoft.com/office/powerpoint/2010/main" val="4222954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9978" y="635000"/>
            <a:ext cx="7987348" cy="5130800"/>
          </a:xfrm>
          <a:prstGeom prst="rect">
            <a:avLst/>
          </a:prstGeom>
        </p:spPr>
      </p:pic>
      <p:sp>
        <p:nvSpPr>
          <p:cNvPr id="3" name="TextBox 2"/>
          <p:cNvSpPr txBox="1"/>
          <p:nvPr/>
        </p:nvSpPr>
        <p:spPr>
          <a:xfrm>
            <a:off x="622300" y="635000"/>
            <a:ext cx="3352800" cy="5324535"/>
          </a:xfrm>
          <a:prstGeom prst="rect">
            <a:avLst/>
          </a:prstGeom>
          <a:noFill/>
        </p:spPr>
        <p:txBody>
          <a:bodyPr wrap="square" rtlCol="0">
            <a:spAutoFit/>
          </a:bodyPr>
          <a:lstStyle/>
          <a:p>
            <a:r>
              <a:rPr lang="en-US" sz="2000" dirty="0"/>
              <a:t>Matthew 27:15-18</a:t>
            </a:r>
          </a:p>
          <a:p>
            <a:endParaRPr lang="en-US" sz="2000" dirty="0"/>
          </a:p>
          <a:p>
            <a:r>
              <a:rPr lang="en-US" sz="2000" baseline="30000" dirty="0"/>
              <a:t>15 </a:t>
            </a:r>
            <a:r>
              <a:rPr lang="en-US" sz="2000" dirty="0"/>
              <a:t>Now it was the governor’s custom at the festival to release a prisoner chosen by the crowd. </a:t>
            </a:r>
            <a:r>
              <a:rPr lang="en-US" sz="2000" baseline="30000" dirty="0"/>
              <a:t>16 </a:t>
            </a:r>
            <a:r>
              <a:rPr lang="en-US" sz="2000" dirty="0"/>
              <a:t>At that time they had a well-known prisoner whose name was Jesus</a:t>
            </a:r>
            <a:r>
              <a:rPr lang="en-US" sz="2000" baseline="30000" dirty="0"/>
              <a:t> </a:t>
            </a:r>
            <a:r>
              <a:rPr lang="en-US" sz="2000" dirty="0"/>
              <a:t>Barabbas. </a:t>
            </a:r>
            <a:r>
              <a:rPr lang="en-US" sz="2000" baseline="30000" dirty="0"/>
              <a:t>17 </a:t>
            </a:r>
            <a:r>
              <a:rPr lang="en-US" sz="2000" dirty="0"/>
              <a:t>So when the crowd had gathered, Pilate asked them, “Which one do you want me to release to you: Jesus Barabbas, or Jesus who is called the Messiah?” </a:t>
            </a:r>
            <a:r>
              <a:rPr lang="en-US" sz="2000" baseline="30000" dirty="0"/>
              <a:t>18 </a:t>
            </a:r>
            <a:r>
              <a:rPr lang="en-US" sz="2000" dirty="0"/>
              <a:t>For he knew it was out of self-interest that they had handed Jesus over to him.</a:t>
            </a:r>
          </a:p>
        </p:txBody>
      </p:sp>
    </p:spTree>
    <p:extLst>
      <p:ext uri="{BB962C8B-B14F-4D97-AF65-F5344CB8AC3E}">
        <p14:creationId xmlns:p14="http://schemas.microsoft.com/office/powerpoint/2010/main" val="26349496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850900"/>
          </a:xfrm>
        </p:spPr>
        <p:txBody>
          <a:bodyPr/>
          <a:lstStyle/>
          <a:p>
            <a:r>
              <a:rPr lang="en-US" dirty="0"/>
              <a:t>The Sentence</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2438" r="2438"/>
          <a:stretch>
            <a:fillRect/>
          </a:stretch>
        </p:blipFill>
        <p:spPr>
          <a:xfrm>
            <a:off x="4866168" y="656401"/>
            <a:ext cx="7033732" cy="5553899"/>
          </a:xfrm>
        </p:spPr>
      </p:pic>
      <p:sp>
        <p:nvSpPr>
          <p:cNvPr id="4" name="Text Placeholder 3"/>
          <p:cNvSpPr>
            <a:spLocks noGrp="1"/>
          </p:cNvSpPr>
          <p:nvPr>
            <p:ph type="body" sz="half" idx="2"/>
          </p:nvPr>
        </p:nvSpPr>
        <p:spPr>
          <a:xfrm>
            <a:off x="1120000" y="1447800"/>
            <a:ext cx="3652025" cy="4953000"/>
          </a:xfrm>
        </p:spPr>
        <p:txBody>
          <a:bodyPr>
            <a:normAutofit fontScale="85000" lnSpcReduction="10000"/>
          </a:bodyPr>
          <a:lstStyle/>
          <a:p>
            <a:r>
              <a:rPr lang="en-US" sz="1900" dirty="0"/>
              <a:t>Matthew 27:19-23</a:t>
            </a:r>
          </a:p>
          <a:p>
            <a:r>
              <a:rPr lang="en-US" sz="1900" baseline="30000" dirty="0"/>
              <a:t> </a:t>
            </a:r>
            <a:r>
              <a:rPr lang="en-US" sz="1900" dirty="0"/>
              <a:t>While Pilate was sitting on the judge’s seat, his wife sent him this message: “Don’t have anything to do with that innocent man, for I have suffered a great deal today in a dream because of him.”</a:t>
            </a:r>
          </a:p>
          <a:p>
            <a:r>
              <a:rPr lang="en-US" sz="1900" baseline="30000" dirty="0"/>
              <a:t>20 </a:t>
            </a:r>
            <a:r>
              <a:rPr lang="en-US" sz="1900" dirty="0"/>
              <a:t>But the chief priests and the elders persuaded the crowd to ask for Barabbas and to have Jesus executed.</a:t>
            </a:r>
          </a:p>
          <a:p>
            <a:r>
              <a:rPr lang="en-US" sz="1900" baseline="30000" dirty="0"/>
              <a:t>21 </a:t>
            </a:r>
            <a:r>
              <a:rPr lang="en-US" sz="1900" dirty="0"/>
              <a:t>“Which of the two do you want me to release to you?” asked the governor.</a:t>
            </a:r>
          </a:p>
          <a:p>
            <a:r>
              <a:rPr lang="en-US" sz="1900" dirty="0"/>
              <a:t>“Barabbas,” they answered.</a:t>
            </a:r>
          </a:p>
          <a:p>
            <a:r>
              <a:rPr lang="en-US" sz="1900" baseline="30000" dirty="0"/>
              <a:t>22 </a:t>
            </a:r>
            <a:r>
              <a:rPr lang="en-US" sz="1900" dirty="0"/>
              <a:t>“What shall I do, then, with Jesus who is called the Messiah?” Pilate asked.</a:t>
            </a:r>
          </a:p>
          <a:p>
            <a:r>
              <a:rPr lang="en-US" sz="1900" dirty="0"/>
              <a:t>They all answered, “Crucify him!”</a:t>
            </a:r>
          </a:p>
          <a:p>
            <a:r>
              <a:rPr lang="en-US" sz="1900" baseline="30000" dirty="0"/>
              <a:t>23 </a:t>
            </a:r>
            <a:r>
              <a:rPr lang="en-US" sz="1900" dirty="0"/>
              <a:t>“Why? What crime has he committed?” asked Pilate.</a:t>
            </a:r>
          </a:p>
          <a:p>
            <a:r>
              <a:rPr lang="en-US" sz="1900" dirty="0"/>
              <a:t>But they shouted all the louder, “Crucify him!”</a:t>
            </a:r>
          </a:p>
          <a:p>
            <a:endParaRPr lang="en-US" dirty="0"/>
          </a:p>
        </p:txBody>
      </p:sp>
    </p:spTree>
    <p:extLst>
      <p:ext uri="{BB962C8B-B14F-4D97-AF65-F5344CB8AC3E}">
        <p14:creationId xmlns:p14="http://schemas.microsoft.com/office/powerpoint/2010/main" val="616653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idx="1"/>
          </p:nvPr>
        </p:nvPicPr>
        <p:blipFill>
          <a:blip r:embed="rId2">
            <a:extLst>
              <a:ext uri="{28A0092B-C50C-407E-A947-70E740481C1C}">
                <a14:useLocalDpi xmlns:a14="http://schemas.microsoft.com/office/drawing/2010/main" val="0"/>
              </a:ext>
            </a:extLst>
          </a:blip>
          <a:srcRect t="18196" b="18196"/>
          <a:stretch>
            <a:fillRect/>
          </a:stretch>
        </p:blipFill>
        <p:spPr>
          <a:xfrm>
            <a:off x="5955129" y="3263900"/>
            <a:ext cx="4415033" cy="3486150"/>
          </a:xfrm>
        </p:spPr>
      </p:pic>
      <p:sp>
        <p:nvSpPr>
          <p:cNvPr id="9" name="Text Placeholder 8"/>
          <p:cNvSpPr>
            <a:spLocks noGrp="1"/>
          </p:cNvSpPr>
          <p:nvPr>
            <p:ph type="body" sz="half" idx="2"/>
          </p:nvPr>
        </p:nvSpPr>
        <p:spPr>
          <a:xfrm>
            <a:off x="1120000" y="1104900"/>
            <a:ext cx="3652025" cy="4764088"/>
          </a:xfrm>
        </p:spPr>
        <p:txBody>
          <a:bodyPr>
            <a:normAutofit lnSpcReduction="10000"/>
          </a:bodyPr>
          <a:lstStyle/>
          <a:p>
            <a:r>
              <a:rPr lang="en-US" sz="1900" baseline="30000" dirty="0"/>
              <a:t>23 </a:t>
            </a:r>
            <a:r>
              <a:rPr lang="en-US" sz="1900" dirty="0"/>
              <a:t>“Why? What crime has he committed?” asked Pilate.</a:t>
            </a:r>
          </a:p>
          <a:p>
            <a:r>
              <a:rPr lang="en-US" sz="1900" dirty="0"/>
              <a:t>But they shouted all the louder, “Crucify him!”</a:t>
            </a:r>
          </a:p>
          <a:p>
            <a:r>
              <a:rPr lang="en-US" sz="1900" baseline="30000" dirty="0"/>
              <a:t>24 </a:t>
            </a:r>
            <a:r>
              <a:rPr lang="en-US" sz="1900" dirty="0"/>
              <a:t>When Pilate saw that he was getting nowhere, but that instead an uproar was starting, he took water and washed his hands in front of the crowd. “I am innocent of this man’s blood,” he said. “It is your responsibility!”</a:t>
            </a:r>
          </a:p>
          <a:p>
            <a:r>
              <a:rPr lang="en-US" sz="1900" baseline="30000" dirty="0"/>
              <a:t>25 </a:t>
            </a:r>
            <a:r>
              <a:rPr lang="en-US" sz="1900" dirty="0"/>
              <a:t>All the people answered, “His blood is on us and on our children!”</a:t>
            </a:r>
          </a:p>
          <a:p>
            <a:r>
              <a:rPr lang="en-US" sz="1900" baseline="30000" dirty="0"/>
              <a:t>26 </a:t>
            </a:r>
            <a:r>
              <a:rPr lang="en-US" sz="1900" dirty="0"/>
              <a:t>Then he released Barabbas to them. But he had Jesus flogged, and handed him over to be crucified</a:t>
            </a:r>
          </a:p>
          <a:p>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8793" y="153161"/>
            <a:ext cx="6407707" cy="3019631"/>
          </a:xfrm>
          <a:prstGeom prst="rect">
            <a:avLst/>
          </a:prstGeom>
        </p:spPr>
      </p:pic>
    </p:spTree>
    <p:extLst>
      <p:ext uri="{BB962C8B-B14F-4D97-AF65-F5344CB8AC3E}">
        <p14:creationId xmlns:p14="http://schemas.microsoft.com/office/powerpoint/2010/main" val="1073153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84400" y="596900"/>
            <a:ext cx="7315200" cy="5693866"/>
          </a:xfrm>
          <a:prstGeom prst="rect">
            <a:avLst/>
          </a:prstGeom>
        </p:spPr>
        <p:txBody>
          <a:bodyPr wrap="square">
            <a:spAutoFit/>
          </a:bodyPr>
          <a:lstStyle/>
          <a:p>
            <a:r>
              <a:rPr lang="en-US" sz="2800" baseline="30000" dirty="0"/>
              <a:t>27 </a:t>
            </a:r>
            <a:r>
              <a:rPr lang="en-US" sz="2800" dirty="0"/>
              <a:t>Then the governor’s soldiers took Jesus into the </a:t>
            </a:r>
            <a:r>
              <a:rPr lang="en-US" sz="2800" dirty="0" err="1"/>
              <a:t>Praetorium</a:t>
            </a:r>
            <a:r>
              <a:rPr lang="en-US" sz="2800" dirty="0"/>
              <a:t> and gathered the whole company of soldiers around him. </a:t>
            </a:r>
            <a:r>
              <a:rPr lang="en-US" sz="2800" baseline="30000" dirty="0"/>
              <a:t>28 </a:t>
            </a:r>
            <a:r>
              <a:rPr lang="en-US" sz="2800" dirty="0"/>
              <a:t>They stripped him and put a scarlet robe on him, </a:t>
            </a:r>
            <a:r>
              <a:rPr lang="en-US" sz="2800" baseline="30000" dirty="0"/>
              <a:t>29 </a:t>
            </a:r>
            <a:r>
              <a:rPr lang="en-US" sz="2800" dirty="0"/>
              <a:t>and then twisted together a crown of thorns and set it on his head. They put a staff in his right hand. Then they knelt in front of him and mocked him. “Hail, king of the Jews!” they said. </a:t>
            </a:r>
            <a:r>
              <a:rPr lang="en-US" sz="2800" baseline="30000" dirty="0"/>
              <a:t>30 </a:t>
            </a:r>
            <a:r>
              <a:rPr lang="en-US" sz="2800" dirty="0"/>
              <a:t>They spit on him, and took the staff and struck him on the head again and again. </a:t>
            </a:r>
            <a:r>
              <a:rPr lang="en-US" sz="2800" baseline="30000" dirty="0"/>
              <a:t>31 </a:t>
            </a:r>
            <a:r>
              <a:rPr lang="en-US" sz="2800" dirty="0"/>
              <a:t>After they had mocked him, they took off the robe and put his own clothes on him. Then they led him away to crucify him.</a:t>
            </a:r>
          </a:p>
        </p:txBody>
      </p:sp>
    </p:spTree>
    <p:extLst>
      <p:ext uri="{BB962C8B-B14F-4D97-AF65-F5344CB8AC3E}">
        <p14:creationId xmlns:p14="http://schemas.microsoft.com/office/powerpoint/2010/main" val="10773605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399" y="312737"/>
            <a:ext cx="6046527" cy="376396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2514600"/>
            <a:ext cx="5943600" cy="4114800"/>
          </a:xfrm>
          <a:prstGeom prst="rect">
            <a:avLst/>
          </a:prstGeom>
        </p:spPr>
      </p:pic>
    </p:spTree>
    <p:extLst>
      <p:ext uri="{BB962C8B-B14F-4D97-AF65-F5344CB8AC3E}">
        <p14:creationId xmlns:p14="http://schemas.microsoft.com/office/powerpoint/2010/main" val="2290767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041400"/>
          </a:xfrm>
        </p:spPr>
        <p:txBody>
          <a:bodyPr/>
          <a:lstStyle/>
          <a:p>
            <a:r>
              <a:rPr lang="en-US" dirty="0"/>
              <a:t>The Crucifixion	</a:t>
            </a:r>
          </a:p>
        </p:txBody>
      </p:sp>
      <p:sp>
        <p:nvSpPr>
          <p:cNvPr id="4" name="Text Placeholder 3"/>
          <p:cNvSpPr>
            <a:spLocks noGrp="1"/>
          </p:cNvSpPr>
          <p:nvPr>
            <p:ph type="body" sz="half" idx="2"/>
          </p:nvPr>
        </p:nvSpPr>
        <p:spPr/>
        <p:txBody>
          <a:bodyPr>
            <a:normAutofit/>
          </a:bodyPr>
          <a:lstStyle/>
          <a:p>
            <a:r>
              <a:rPr lang="en-US" sz="3200" dirty="0"/>
              <a:t>Matthew 27:32</a:t>
            </a:r>
          </a:p>
          <a:p>
            <a:r>
              <a:rPr lang="en-US" sz="3200" baseline="30000" dirty="0"/>
              <a:t> </a:t>
            </a:r>
            <a:r>
              <a:rPr lang="en-US" sz="3200" dirty="0"/>
              <a:t>As they were going out, they met a man from Cyrene, named Simon, and they forced him to carry the cross.</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52237" y="457200"/>
            <a:ext cx="6666415" cy="5734247"/>
          </a:xfrm>
          <a:prstGeom prst="rect">
            <a:avLst/>
          </a:prstGeom>
        </p:spPr>
      </p:pic>
    </p:spTree>
    <p:extLst>
      <p:ext uri="{BB962C8B-B14F-4D97-AF65-F5344CB8AC3E}">
        <p14:creationId xmlns:p14="http://schemas.microsoft.com/office/powerpoint/2010/main" val="27083807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7200" y="1"/>
            <a:ext cx="5102209" cy="685799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5233"/>
            <a:ext cx="6807200" cy="4921792"/>
          </a:xfrm>
          <a:prstGeom prst="rect">
            <a:avLst/>
          </a:prstGeom>
        </p:spPr>
      </p:pic>
    </p:spTree>
    <p:extLst>
      <p:ext uri="{BB962C8B-B14F-4D97-AF65-F5344CB8AC3E}">
        <p14:creationId xmlns:p14="http://schemas.microsoft.com/office/powerpoint/2010/main" val="368856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8500" y="595207"/>
            <a:ext cx="6946899" cy="5866270"/>
          </a:xfrm>
          <a:prstGeom prst="rect">
            <a:avLst/>
          </a:prstGeom>
        </p:spPr>
      </p:pic>
      <p:sp>
        <p:nvSpPr>
          <p:cNvPr id="3" name="TextBox 2"/>
          <p:cNvSpPr txBox="1"/>
          <p:nvPr/>
        </p:nvSpPr>
        <p:spPr>
          <a:xfrm>
            <a:off x="635000" y="595207"/>
            <a:ext cx="3378200" cy="5355312"/>
          </a:xfrm>
          <a:prstGeom prst="rect">
            <a:avLst/>
          </a:prstGeom>
          <a:noFill/>
        </p:spPr>
        <p:txBody>
          <a:bodyPr wrap="square" rtlCol="0">
            <a:spAutoFit/>
          </a:bodyPr>
          <a:lstStyle/>
          <a:p>
            <a:r>
              <a:rPr lang="en-US" baseline="30000" dirty="0"/>
              <a:t> </a:t>
            </a:r>
            <a:r>
              <a:rPr lang="en-US" dirty="0"/>
              <a:t>This took place to fulfill what was spoken through the prophet:</a:t>
            </a:r>
          </a:p>
          <a:p>
            <a:r>
              <a:rPr lang="en-US" baseline="30000" dirty="0"/>
              <a:t>5 </a:t>
            </a:r>
            <a:r>
              <a:rPr lang="en-US" dirty="0"/>
              <a:t>“Say to Daughter Zion,</a:t>
            </a:r>
            <a:br>
              <a:rPr lang="en-US" dirty="0"/>
            </a:br>
            <a:r>
              <a:rPr lang="en-US" dirty="0"/>
              <a:t>    ‘See, your king comes to you,</a:t>
            </a:r>
            <a:br>
              <a:rPr lang="en-US" dirty="0"/>
            </a:br>
            <a:r>
              <a:rPr lang="en-US" dirty="0"/>
              <a:t>gentle and riding on a donkey,</a:t>
            </a:r>
            <a:br>
              <a:rPr lang="en-US" dirty="0"/>
            </a:br>
            <a:r>
              <a:rPr lang="en-US" dirty="0"/>
              <a:t>    and on a colt, the foal of a donkey.’</a:t>
            </a:r>
          </a:p>
          <a:p>
            <a:r>
              <a:rPr lang="en-US" baseline="30000" dirty="0"/>
              <a:t>6 </a:t>
            </a:r>
            <a:r>
              <a:rPr lang="en-US" dirty="0"/>
              <a:t>The disciples went and did as Jesus had instructed them. </a:t>
            </a:r>
            <a:r>
              <a:rPr lang="en-US" baseline="30000" dirty="0"/>
              <a:t>7 </a:t>
            </a:r>
            <a:r>
              <a:rPr lang="en-US" dirty="0"/>
              <a:t>They brought the donkey and the colt and placed their cloaks on them for Jesus to sit on. </a:t>
            </a:r>
            <a:r>
              <a:rPr lang="en-US" baseline="30000" dirty="0"/>
              <a:t>8 </a:t>
            </a:r>
            <a:r>
              <a:rPr lang="en-US" dirty="0"/>
              <a:t>A very large crowd spread their cloaks on the road, while others cut branches from the trees and spread them on the road. </a:t>
            </a:r>
            <a:r>
              <a:rPr lang="en-US" baseline="30000" dirty="0"/>
              <a:t>9 </a:t>
            </a:r>
            <a:r>
              <a:rPr lang="en-US" dirty="0"/>
              <a:t>The crowds that went ahead of him and those that followed shouted,</a:t>
            </a:r>
          </a:p>
          <a:p>
            <a:r>
              <a:rPr lang="en-US" dirty="0"/>
              <a:t>“Hosanna</a:t>
            </a:r>
            <a:r>
              <a:rPr lang="en-US" baseline="30000" dirty="0"/>
              <a:t>[</a:t>
            </a:r>
            <a:r>
              <a:rPr lang="en-US" baseline="30000" dirty="0">
                <a:hlinkClick r:id="rId3" tooltip="See footnote b"/>
              </a:rPr>
              <a:t>b</a:t>
            </a:r>
            <a:r>
              <a:rPr lang="en-US" baseline="30000" dirty="0"/>
              <a:t>]</a:t>
            </a:r>
            <a:r>
              <a:rPr lang="en-US" dirty="0"/>
              <a:t> to the Son of David!”</a:t>
            </a:r>
          </a:p>
        </p:txBody>
      </p:sp>
    </p:spTree>
    <p:extLst>
      <p:ext uri="{BB962C8B-B14F-4D97-AF65-F5344CB8AC3E}">
        <p14:creationId xmlns:p14="http://schemas.microsoft.com/office/powerpoint/2010/main" val="17993113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762000"/>
            <a:ext cx="9797955" cy="5479658"/>
          </a:xfrm>
          <a:prstGeom prst="rect">
            <a:avLst/>
          </a:prstGeom>
        </p:spPr>
      </p:pic>
    </p:spTree>
    <p:extLst>
      <p:ext uri="{BB962C8B-B14F-4D97-AF65-F5344CB8AC3E}">
        <p14:creationId xmlns:p14="http://schemas.microsoft.com/office/powerpoint/2010/main" val="13593696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387" y="1809750"/>
            <a:ext cx="4695825" cy="33147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9350" y="1552575"/>
            <a:ext cx="4762500" cy="3571875"/>
          </a:xfrm>
          <a:prstGeom prst="rect">
            <a:avLst/>
          </a:prstGeom>
        </p:spPr>
      </p:pic>
    </p:spTree>
    <p:extLst>
      <p:ext uri="{BB962C8B-B14F-4D97-AF65-F5344CB8AC3E}">
        <p14:creationId xmlns:p14="http://schemas.microsoft.com/office/powerpoint/2010/main" val="2785645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51000" y="1130300"/>
            <a:ext cx="8978900" cy="4031873"/>
          </a:xfrm>
          <a:prstGeom prst="rect">
            <a:avLst/>
          </a:prstGeom>
        </p:spPr>
        <p:txBody>
          <a:bodyPr wrap="square">
            <a:spAutoFit/>
          </a:bodyPr>
          <a:lstStyle/>
          <a:p>
            <a:r>
              <a:rPr lang="en-US" sz="3200" baseline="30000" dirty="0"/>
              <a:t>33 </a:t>
            </a:r>
            <a:r>
              <a:rPr lang="en-US" sz="3200" dirty="0"/>
              <a:t>They came to a place called Golgotha (which means “the place of the skull”). </a:t>
            </a:r>
            <a:r>
              <a:rPr lang="en-US" sz="3200" baseline="30000" dirty="0"/>
              <a:t>34 </a:t>
            </a:r>
            <a:r>
              <a:rPr lang="en-US" sz="3200" dirty="0"/>
              <a:t>There they offered Jesus wine to drink, mixed with gall; but after tasting it, he refused to drink it. </a:t>
            </a:r>
            <a:r>
              <a:rPr lang="en-US" sz="3200" baseline="30000" dirty="0"/>
              <a:t>35 </a:t>
            </a:r>
            <a:r>
              <a:rPr lang="en-US" sz="3200" dirty="0"/>
              <a:t>When they had crucified him, they divided up his clothes by casting lots. </a:t>
            </a:r>
            <a:r>
              <a:rPr lang="en-US" sz="3200" baseline="30000" dirty="0"/>
              <a:t>36 </a:t>
            </a:r>
            <a:r>
              <a:rPr lang="en-US" sz="3200" dirty="0"/>
              <a:t>And sitting down, they kept watch over him there. </a:t>
            </a:r>
            <a:r>
              <a:rPr lang="en-US" sz="3200" baseline="30000" dirty="0"/>
              <a:t>37 </a:t>
            </a:r>
            <a:r>
              <a:rPr lang="en-US" sz="3200" dirty="0"/>
              <a:t>Above his head they placed the written charge against him: </a:t>
            </a:r>
            <a:r>
              <a:rPr lang="en-US" sz="3200" cap="small" dirty="0"/>
              <a:t>this is </a:t>
            </a:r>
            <a:r>
              <a:rPr lang="en-US" sz="3200" cap="small" dirty="0" err="1"/>
              <a:t>jesus</a:t>
            </a:r>
            <a:r>
              <a:rPr lang="en-US" sz="3200" cap="small" dirty="0"/>
              <a:t>, the king of the </a:t>
            </a:r>
            <a:r>
              <a:rPr lang="en-US" sz="3200" cap="small" dirty="0" err="1"/>
              <a:t>jews</a:t>
            </a:r>
            <a:r>
              <a:rPr lang="en-US" sz="3200" dirty="0"/>
              <a:t>.</a:t>
            </a:r>
          </a:p>
        </p:txBody>
      </p:sp>
    </p:spTree>
    <p:extLst>
      <p:ext uri="{BB962C8B-B14F-4D97-AF65-F5344CB8AC3E}">
        <p14:creationId xmlns:p14="http://schemas.microsoft.com/office/powerpoint/2010/main" val="25337366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717540"/>
            <a:ext cx="9766300" cy="5262979"/>
          </a:xfrm>
          <a:prstGeom prst="rect">
            <a:avLst/>
          </a:prstGeom>
        </p:spPr>
        <p:txBody>
          <a:bodyPr wrap="square">
            <a:spAutoFit/>
          </a:bodyPr>
          <a:lstStyle/>
          <a:p>
            <a:r>
              <a:rPr lang="en-US" sz="2800" baseline="30000" dirty="0"/>
              <a:t>38 </a:t>
            </a:r>
            <a:r>
              <a:rPr lang="en-US" sz="2800" dirty="0"/>
              <a:t>Two rebels were crucified with him, one on his right and one on his left. </a:t>
            </a:r>
            <a:r>
              <a:rPr lang="en-US" sz="2800" baseline="30000" dirty="0"/>
              <a:t>39 </a:t>
            </a:r>
            <a:r>
              <a:rPr lang="en-US" sz="2800" dirty="0"/>
              <a:t>Those who passed by hurled insults at him, shaking their heads </a:t>
            </a:r>
            <a:r>
              <a:rPr lang="en-US" sz="2800" baseline="30000" dirty="0"/>
              <a:t>40 </a:t>
            </a:r>
            <a:r>
              <a:rPr lang="en-US" sz="2800" dirty="0"/>
              <a:t>and saying, “You who are going to destroy the temple and build it in three days, save yourself! Come down from the cross, if you are the Son of God!” </a:t>
            </a:r>
            <a:r>
              <a:rPr lang="en-US" sz="2800" baseline="30000" dirty="0"/>
              <a:t>41 </a:t>
            </a:r>
            <a:r>
              <a:rPr lang="en-US" sz="2800" dirty="0"/>
              <a:t>In the same way the chief priests, the teachers of the law and the elders mocked him. </a:t>
            </a:r>
            <a:r>
              <a:rPr lang="en-US" sz="2800" baseline="30000" dirty="0"/>
              <a:t>42 </a:t>
            </a:r>
            <a:r>
              <a:rPr lang="en-US" sz="2800" dirty="0"/>
              <a:t>“He saved others,” they said, “but he can’t save himself! He’s the king of Israel! Let him come down now from the cross, and we will believe in him. </a:t>
            </a:r>
            <a:r>
              <a:rPr lang="en-US" sz="2800" baseline="30000" dirty="0"/>
              <a:t>43 </a:t>
            </a:r>
            <a:r>
              <a:rPr lang="en-US" sz="2800" dirty="0"/>
              <a:t>He trusts in God. Let God rescue him now if he wants him, for he said, ‘I am the Son of God.’” </a:t>
            </a:r>
            <a:r>
              <a:rPr lang="en-US" sz="2800" baseline="30000" dirty="0"/>
              <a:t>44 </a:t>
            </a:r>
            <a:r>
              <a:rPr lang="en-US" sz="2800" dirty="0"/>
              <a:t>In the same way the rebels who were crucified with him also heaped insults on him.</a:t>
            </a:r>
          </a:p>
        </p:txBody>
      </p:sp>
    </p:spTree>
    <p:extLst>
      <p:ext uri="{BB962C8B-B14F-4D97-AF65-F5344CB8AC3E}">
        <p14:creationId xmlns:p14="http://schemas.microsoft.com/office/powerpoint/2010/main" val="237557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2925"/>
            <a:ext cx="12192000" cy="5772150"/>
          </a:xfrm>
          <a:prstGeom prst="rect">
            <a:avLst/>
          </a:prstGeom>
        </p:spPr>
      </p:pic>
    </p:spTree>
    <p:extLst>
      <p:ext uri="{BB962C8B-B14F-4D97-AF65-F5344CB8AC3E}">
        <p14:creationId xmlns:p14="http://schemas.microsoft.com/office/powerpoint/2010/main" val="38282356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749300"/>
          </a:xfrm>
        </p:spPr>
        <p:txBody>
          <a:bodyPr/>
          <a:lstStyle/>
          <a:p>
            <a:r>
              <a:rPr lang="en-US" dirty="0"/>
              <a:t>The Death</a:t>
            </a:r>
          </a:p>
        </p:txBody>
      </p:sp>
      <p:sp>
        <p:nvSpPr>
          <p:cNvPr id="4" name="Text Placeholder 3"/>
          <p:cNvSpPr>
            <a:spLocks noGrp="1"/>
          </p:cNvSpPr>
          <p:nvPr>
            <p:ph type="body" sz="half" idx="2"/>
          </p:nvPr>
        </p:nvSpPr>
        <p:spPr>
          <a:xfrm>
            <a:off x="1120000" y="1206500"/>
            <a:ext cx="4214000" cy="5295900"/>
          </a:xfrm>
        </p:spPr>
        <p:txBody>
          <a:bodyPr>
            <a:normAutofit fontScale="85000" lnSpcReduction="10000"/>
          </a:bodyPr>
          <a:lstStyle/>
          <a:p>
            <a:r>
              <a:rPr lang="en-US" sz="2400" dirty="0"/>
              <a:t>Matthew 27:45-50</a:t>
            </a:r>
          </a:p>
          <a:p>
            <a:r>
              <a:rPr lang="en-US" sz="2400" baseline="30000" dirty="0"/>
              <a:t>45 </a:t>
            </a:r>
            <a:r>
              <a:rPr lang="en-US" sz="2400" dirty="0"/>
              <a:t>From noon until three in the afternoon darkness came over all the land. </a:t>
            </a:r>
            <a:r>
              <a:rPr lang="en-US" sz="2400" baseline="30000" dirty="0"/>
              <a:t>46 </a:t>
            </a:r>
            <a:r>
              <a:rPr lang="en-US" sz="2400" dirty="0"/>
              <a:t>About three in the afternoon Jesus cried out in a loud voice, </a:t>
            </a:r>
            <a:r>
              <a:rPr lang="en-US" sz="2400" i="1" dirty="0"/>
              <a:t>“Eli, Eli,</a:t>
            </a:r>
            <a:r>
              <a:rPr lang="en-US" sz="2400" baseline="30000" dirty="0"/>
              <a:t> </a:t>
            </a:r>
            <a:r>
              <a:rPr lang="en-US" sz="2400" i="1" dirty="0" err="1"/>
              <a:t>lema</a:t>
            </a:r>
            <a:r>
              <a:rPr lang="en-US" sz="2400" dirty="0"/>
              <a:t> </a:t>
            </a:r>
            <a:r>
              <a:rPr lang="en-US" sz="2400" i="1" dirty="0" err="1"/>
              <a:t>sabachthani</a:t>
            </a:r>
            <a:r>
              <a:rPr lang="en-US" sz="2400" i="1" dirty="0"/>
              <a:t>?”</a:t>
            </a:r>
            <a:r>
              <a:rPr lang="en-US" sz="2400" dirty="0"/>
              <a:t> (which means “My God, my God, why have you forsaken me?”).</a:t>
            </a:r>
          </a:p>
          <a:p>
            <a:r>
              <a:rPr lang="en-US" sz="2400" baseline="30000" dirty="0"/>
              <a:t>47 </a:t>
            </a:r>
            <a:r>
              <a:rPr lang="en-US" sz="2400" dirty="0"/>
              <a:t>When some of those standing there heard this, they said, “He’s calling Elijah.”</a:t>
            </a:r>
          </a:p>
          <a:p>
            <a:r>
              <a:rPr lang="en-US" sz="2400" baseline="30000" dirty="0"/>
              <a:t>48 </a:t>
            </a:r>
            <a:r>
              <a:rPr lang="en-US" sz="2400" dirty="0"/>
              <a:t>Immediately one of them ran and got a sponge. He filled it with wine vinegar, put it on a staff, and offered it to Jesus to drink. </a:t>
            </a:r>
            <a:r>
              <a:rPr lang="en-US" sz="2400" baseline="30000" dirty="0"/>
              <a:t>49 </a:t>
            </a:r>
            <a:r>
              <a:rPr lang="en-US" sz="2400" dirty="0"/>
              <a:t>The rest said, “Now leave him alone. Let’s see if Elijah comes to save him.”</a:t>
            </a:r>
          </a:p>
          <a:p>
            <a:r>
              <a:rPr lang="en-US" sz="2400" baseline="30000" dirty="0"/>
              <a:t>50 </a:t>
            </a:r>
            <a:r>
              <a:rPr lang="en-US" sz="2400" dirty="0"/>
              <a:t>And when Jesus had cried out again in a loud voice, he gave up his spirit.</a:t>
            </a:r>
          </a:p>
          <a:p>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03900" y="206304"/>
            <a:ext cx="5245100" cy="6544687"/>
          </a:xfrm>
        </p:spPr>
      </p:pic>
    </p:spTree>
    <p:extLst>
      <p:ext uri="{BB962C8B-B14F-4D97-AF65-F5344CB8AC3E}">
        <p14:creationId xmlns:p14="http://schemas.microsoft.com/office/powerpoint/2010/main" val="38888206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pic>
        <p:nvPicPr>
          <p:cNvPr id="3" name="Picture 2" descr="A group of people on a beach&#10;&#10;Description generated with very high confidence">
            <a:extLst>
              <a:ext uri="{FF2B5EF4-FFF2-40B4-BE49-F238E27FC236}">
                <a16:creationId xmlns:a16="http://schemas.microsoft.com/office/drawing/2014/main" id="{731FD33F-61C3-4A1C-84CD-A06BF95FC1D1}"/>
              </a:ext>
            </a:extLst>
          </p:cNvPr>
          <p:cNvPicPr>
            <a:picLocks noChangeAspect="1"/>
          </p:cNvPicPr>
          <p:nvPr/>
        </p:nvPicPr>
        <p:blipFill rotWithShape="1">
          <a:blip r:embed="rId3"/>
          <a:srcRect t="23045" r="-1" b="-1"/>
          <a:stretch/>
        </p:blipFill>
        <p:spPr>
          <a:xfrm>
            <a:off x="1286934" y="643467"/>
            <a:ext cx="9618132" cy="4681568"/>
          </a:xfrm>
          <a:prstGeom prst="rect">
            <a:avLst/>
          </a:prstGeom>
          <a:effectLst>
            <a:reflection blurRad="38100" stA="52000" endA="300" endPos="30000" dir="5400000" sy="-100000" algn="bl" rotWithShape="0"/>
            <a:softEdge rad="19050"/>
          </a:effectLst>
        </p:spPr>
      </p:pic>
    </p:spTree>
    <p:extLst>
      <p:ext uri="{BB962C8B-B14F-4D97-AF65-F5344CB8AC3E}">
        <p14:creationId xmlns:p14="http://schemas.microsoft.com/office/powerpoint/2010/main" val="4073317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3867" y="560041"/>
            <a:ext cx="4504266" cy="5737918"/>
          </a:xfrm>
          <a:prstGeom prst="rect">
            <a:avLst/>
          </a:prstGeom>
          <a:ln w="190500">
            <a:solidFill>
              <a:srgbClr val="FFFFFF"/>
            </a:solidFill>
          </a:ln>
          <a:effectLst>
            <a:reflection blurRad="38100" stA="52000" endA="300" endPos="30000" dir="5400000" sy="-100000" algn="bl" rotWithShape="0"/>
            <a:softEdge rad="19050"/>
          </a:effectLst>
        </p:spPr>
      </p:pic>
    </p:spTree>
    <p:extLst>
      <p:ext uri="{BB962C8B-B14F-4D97-AF65-F5344CB8AC3E}">
        <p14:creationId xmlns:p14="http://schemas.microsoft.com/office/powerpoint/2010/main" val="12680772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043" r="10243"/>
          <a:stretch/>
        </p:blipFill>
        <p:spPr>
          <a:xfrm>
            <a:off x="7552944" y="10"/>
            <a:ext cx="4639056" cy="6857990"/>
          </a:xfrm>
          <a:prstGeom prst="rect">
            <a:avLst/>
          </a:prstGeom>
        </p:spPr>
      </p:pic>
      <p:sp useBgFill="1">
        <p:nvSpPr>
          <p:cNvPr id="10" name="Rectangle 9">
            <a:extLst>
              <a:ext uri="{FF2B5EF4-FFF2-40B4-BE49-F238E27FC236}">
                <a16:creationId xmlns:a16="http://schemas.microsoft.com/office/drawing/2014/main" id="{97E60398-905F-436C-AB6F-00D742F6258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1" y="365125"/>
            <a:ext cx="6361590" cy="1325563"/>
          </a:xfrm>
        </p:spPr>
        <p:txBody>
          <a:bodyPr vert="horz" lIns="91440" tIns="45720" rIns="91440" bIns="45720" rtlCol="0" anchor="ctr">
            <a:normAutofit/>
          </a:bodyPr>
          <a:lstStyle/>
          <a:p>
            <a:endParaRPr lang="en-US" sz="5400"/>
          </a:p>
        </p:txBody>
      </p:sp>
      <p:sp>
        <p:nvSpPr>
          <p:cNvPr id="4" name="Text Placeholder 3"/>
          <p:cNvSpPr>
            <a:spLocks noGrp="1"/>
          </p:cNvSpPr>
          <p:nvPr>
            <p:ph type="body" sz="half" idx="2"/>
          </p:nvPr>
        </p:nvSpPr>
        <p:spPr>
          <a:xfrm>
            <a:off x="1120000" y="1825625"/>
            <a:ext cx="6079791" cy="4351338"/>
          </a:xfrm>
        </p:spPr>
        <p:txBody>
          <a:bodyPr vert="horz" lIns="91440" tIns="45720" rIns="91440" bIns="45720" rtlCol="0">
            <a:normAutofit/>
          </a:bodyPr>
          <a:lstStyle/>
          <a:p>
            <a:pPr indent="-228600">
              <a:buFont typeface="Arial" panose="020B0604020202020204" pitchFamily="34" charset="0"/>
              <a:buChar char="•"/>
            </a:pPr>
            <a:r>
              <a:rPr lang="en-US" sz="2400" baseline="300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51 </a:t>
            </a: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At that moment the curtain of the temple was torn in two from top to bottom. The earth shook, the rocks split </a:t>
            </a:r>
            <a:r>
              <a:rPr lang="en-US" sz="2400" baseline="300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52 </a:t>
            </a: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and the tombs broke open. The bodies of many holy people who had died were raised to life. </a:t>
            </a:r>
            <a:r>
              <a:rPr lang="en-US" sz="2400" baseline="300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53 </a:t>
            </a: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They came out of the tombs after Jesus’ resurrection and</a:t>
            </a:r>
            <a:r>
              <a:rPr lang="en-US" sz="2400" baseline="300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 </a:t>
            </a: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went into the holy city and appeared to many people.</a:t>
            </a:r>
          </a:p>
          <a:p>
            <a:pPr indent="-228600">
              <a:buFont typeface="Arial" panose="020B0604020202020204" pitchFamily="34" charset="0"/>
              <a:buChar char="•"/>
            </a:pPr>
            <a:r>
              <a:rPr lang="en-US" sz="2400" baseline="300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54 </a:t>
            </a: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When the centurion and those with him who were guarding Jesus saw the earthquake and all that had happened, they were terrified, and exclaimed, “Surely he was the Son of God!”</a:t>
            </a:r>
          </a:p>
          <a:p>
            <a:pPr indent="-228600">
              <a:buFont typeface="Arial" panose="020B0604020202020204" pitchFamily="34" charset="0"/>
              <a:buChar char="•"/>
            </a:pPr>
            <a:endParaRPr lang="en-US"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p:txBody>
      </p:sp>
    </p:spTree>
    <p:extLst>
      <p:ext uri="{BB962C8B-B14F-4D97-AF65-F5344CB8AC3E}">
        <p14:creationId xmlns:p14="http://schemas.microsoft.com/office/powerpoint/2010/main" val="34425989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7250" y="508000"/>
            <a:ext cx="8401050" cy="5600700"/>
          </a:xfrm>
          <a:prstGeom prst="rect">
            <a:avLst/>
          </a:prstGeom>
        </p:spPr>
      </p:pic>
      <p:sp>
        <p:nvSpPr>
          <p:cNvPr id="3" name="TextBox 2"/>
          <p:cNvSpPr txBox="1"/>
          <p:nvPr/>
        </p:nvSpPr>
        <p:spPr>
          <a:xfrm>
            <a:off x="241300" y="863600"/>
            <a:ext cx="3035300" cy="4524315"/>
          </a:xfrm>
          <a:prstGeom prst="rect">
            <a:avLst/>
          </a:prstGeom>
          <a:noFill/>
        </p:spPr>
        <p:txBody>
          <a:bodyPr wrap="square" rtlCol="0">
            <a:spAutoFit/>
          </a:bodyPr>
          <a:lstStyle/>
          <a:p>
            <a:r>
              <a:rPr lang="en-US" sz="2400" baseline="30000" dirty="0"/>
              <a:t>55 </a:t>
            </a:r>
            <a:r>
              <a:rPr lang="en-US" sz="2400" dirty="0"/>
              <a:t>Many women were there, watching from a distance. They had followed Jesus from Galilee to care for his needs. </a:t>
            </a:r>
            <a:r>
              <a:rPr lang="en-US" sz="2400" baseline="30000" dirty="0"/>
              <a:t>56 </a:t>
            </a:r>
            <a:r>
              <a:rPr lang="en-US" sz="2400" dirty="0"/>
              <a:t>Among them were Mary Magdalene, Mary the mother of James and Joseph,</a:t>
            </a:r>
            <a:r>
              <a:rPr lang="en-US" sz="2400" baseline="30000" dirty="0"/>
              <a:t> </a:t>
            </a:r>
            <a:r>
              <a:rPr lang="en-US" sz="2400" dirty="0"/>
              <a:t>and the mother of Zebedee’s sons.</a:t>
            </a:r>
          </a:p>
        </p:txBody>
      </p:sp>
    </p:spTree>
    <p:extLst>
      <p:ext uri="{BB962C8B-B14F-4D97-AF65-F5344CB8AC3E}">
        <p14:creationId xmlns:p14="http://schemas.microsoft.com/office/powerpoint/2010/main" val="2422955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531140"/>
            <a:ext cx="4914900" cy="5956192"/>
          </a:xfrm>
          <a:prstGeom prst="rect">
            <a:avLst/>
          </a:prstGeom>
        </p:spPr>
      </p:pic>
      <p:sp>
        <p:nvSpPr>
          <p:cNvPr id="3" name="TextBox 2"/>
          <p:cNvSpPr txBox="1"/>
          <p:nvPr/>
        </p:nvSpPr>
        <p:spPr>
          <a:xfrm>
            <a:off x="6997700" y="850900"/>
            <a:ext cx="3632200" cy="4154984"/>
          </a:xfrm>
          <a:prstGeom prst="rect">
            <a:avLst/>
          </a:prstGeom>
          <a:noFill/>
        </p:spPr>
        <p:txBody>
          <a:bodyPr wrap="square" rtlCol="0">
            <a:spAutoFit/>
          </a:bodyPr>
          <a:lstStyle/>
          <a:p>
            <a:r>
              <a:rPr lang="en-US" sz="2400" dirty="0"/>
              <a:t>“Blessed is he who comes in the name of the Lord!”</a:t>
            </a:r>
          </a:p>
          <a:p>
            <a:r>
              <a:rPr lang="en-US" sz="2400" dirty="0"/>
              <a:t>“Hosanna</a:t>
            </a:r>
            <a:r>
              <a:rPr lang="en-US" sz="2400" baseline="30000" dirty="0"/>
              <a:t> </a:t>
            </a:r>
            <a:r>
              <a:rPr lang="en-US" sz="2400" dirty="0"/>
              <a:t>in the highest heaven!”</a:t>
            </a:r>
          </a:p>
          <a:p>
            <a:r>
              <a:rPr lang="en-US" sz="2400" baseline="30000" dirty="0"/>
              <a:t>10 </a:t>
            </a:r>
            <a:r>
              <a:rPr lang="en-US" sz="2400" dirty="0"/>
              <a:t>When Jesus entered Jerusalem, the whole city was stirred and asked, “Who is this?”</a:t>
            </a:r>
          </a:p>
          <a:p>
            <a:r>
              <a:rPr lang="en-US" sz="2400" baseline="30000" dirty="0"/>
              <a:t>11 </a:t>
            </a:r>
            <a:r>
              <a:rPr lang="en-US" sz="2400" dirty="0"/>
              <a:t>The crowds answered, “This is Jesus, the prophet from Nazareth in Galilee.”</a:t>
            </a:r>
          </a:p>
        </p:txBody>
      </p:sp>
    </p:spTree>
    <p:extLst>
      <p:ext uri="{BB962C8B-B14F-4D97-AF65-F5344CB8AC3E}">
        <p14:creationId xmlns:p14="http://schemas.microsoft.com/office/powerpoint/2010/main" val="24663054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12409"/>
          <a:stretch/>
        </p:blipFill>
        <p:spPr>
          <a:xfrm>
            <a:off x="4636008" y="10"/>
            <a:ext cx="7555992" cy="6857990"/>
          </a:xfrm>
          <a:prstGeom prst="rect">
            <a:avLst/>
          </a:prstGeom>
        </p:spPr>
      </p:pic>
      <p:sp useBgFill="1">
        <p:nvSpPr>
          <p:cNvPr id="10" name="Rectangle 9">
            <a:extLst>
              <a:ext uri="{FF2B5EF4-FFF2-40B4-BE49-F238E27FC236}">
                <a16:creationId xmlns:a16="http://schemas.microsoft.com/office/drawing/2014/main" id="{8D77D416-66F5-413A-9B46-6289471B36B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1" y="365125"/>
            <a:ext cx="3478160" cy="1325563"/>
          </a:xfrm>
        </p:spPr>
        <p:txBody>
          <a:bodyPr vert="horz" lIns="91440" tIns="45720" rIns="91440" bIns="45720" rtlCol="0" anchor="ctr">
            <a:normAutofit/>
          </a:bodyPr>
          <a:lstStyle/>
          <a:p>
            <a:r>
              <a:rPr lang="en-US" sz="4400"/>
              <a:t>The Burial</a:t>
            </a:r>
          </a:p>
        </p:txBody>
      </p:sp>
      <p:sp>
        <p:nvSpPr>
          <p:cNvPr id="4" name="Text Placeholder 3"/>
          <p:cNvSpPr>
            <a:spLocks noGrp="1"/>
          </p:cNvSpPr>
          <p:nvPr>
            <p:ph type="body" sz="half" idx="2"/>
          </p:nvPr>
        </p:nvSpPr>
        <p:spPr>
          <a:xfrm>
            <a:off x="838201" y="1486958"/>
            <a:ext cx="3478160" cy="4351338"/>
          </a:xfrm>
        </p:spPr>
        <p:txBody>
          <a:bodyPr vert="horz" lIns="91440" tIns="45720" rIns="91440" bIns="45720" rtlCol="0">
            <a:noAutofit/>
          </a:bodyPr>
          <a:lstStyle/>
          <a:p>
            <a:pPr indent="-228600">
              <a:buFont typeface="Arial" panose="020B0604020202020204" pitchFamily="34" charset="0"/>
              <a:buChar char="•"/>
            </a:pPr>
            <a:r>
              <a:rPr lang="en-US" sz="20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Matthew 27:57-61</a:t>
            </a:r>
          </a:p>
          <a:p>
            <a:pPr indent="-228600">
              <a:buFont typeface="Arial" panose="020B0604020202020204" pitchFamily="34" charset="0"/>
              <a:buChar char="•"/>
            </a:pPr>
            <a:r>
              <a:rPr lang="en-US" sz="2000" baseline="300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57 </a:t>
            </a:r>
            <a:r>
              <a:rPr lang="en-US" sz="20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As evening approached, there came a rich man from Arimathea, named Joseph, who had himself become a disciple of Jesus. </a:t>
            </a:r>
            <a:r>
              <a:rPr lang="en-US" sz="2000" baseline="300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58 </a:t>
            </a:r>
            <a:r>
              <a:rPr lang="en-US" sz="20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Going to Pilate, he asked for Jesus’ body, and Pilate ordered that it be given to him. </a:t>
            </a:r>
            <a:r>
              <a:rPr lang="en-US" sz="2000" baseline="300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59 </a:t>
            </a:r>
            <a:r>
              <a:rPr lang="en-US" sz="20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Joseph took the body, wrapped it in a clean linen cloth, </a:t>
            </a:r>
            <a:r>
              <a:rPr lang="en-US" sz="2000" baseline="300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60 </a:t>
            </a:r>
            <a:r>
              <a:rPr lang="en-US" sz="20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and placed it in his own new tomb that he had cut out of the rock. He rolled a big stone in front of the entrance to the tomb and went away. </a:t>
            </a:r>
            <a:r>
              <a:rPr lang="en-US" sz="2000" baseline="300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61 </a:t>
            </a:r>
            <a:r>
              <a:rPr lang="en-US" sz="20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Mary Magdalene and the other Mary were sitting there opposite the tomb.</a:t>
            </a:r>
          </a:p>
        </p:txBody>
      </p:sp>
    </p:spTree>
    <p:extLst>
      <p:ext uri="{BB962C8B-B14F-4D97-AF65-F5344CB8AC3E}">
        <p14:creationId xmlns:p14="http://schemas.microsoft.com/office/powerpoint/2010/main" val="9010172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137" y="1624729"/>
            <a:ext cx="10505563" cy="3721971"/>
          </a:xfrm>
          <a:prstGeom prst="rect">
            <a:avLst/>
          </a:prstGeom>
        </p:spPr>
      </p:pic>
    </p:spTree>
    <p:extLst>
      <p:ext uri="{BB962C8B-B14F-4D97-AF65-F5344CB8AC3E}">
        <p14:creationId xmlns:p14="http://schemas.microsoft.com/office/powerpoint/2010/main" val="36659792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1st-art-gallery.com/thumbnail/35757/1/Deposition-Of-Christ-From-The-Tomb-C.-132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3901" y="469900"/>
            <a:ext cx="8372676" cy="594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3746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pic>
        <p:nvPicPr>
          <p:cNvPr id="4104" name="Picture 8" descr="http://bobtraupman.files.wordpress.com/2009/04/pieta-a1.jpg?w=560">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3780" y="943649"/>
            <a:ext cx="3889574" cy="4970702"/>
          </a:xfrm>
          <a:prstGeom prst="rect">
            <a:avLst/>
          </a:prstGeom>
          <a:noFill/>
          <a:ln w="190500" cap="flat" cmpd="thinThick">
            <a:solidFill>
              <a:srgbClr val="FFFFFF"/>
            </a:solidFill>
            <a:prstDash val="solid"/>
            <a:round/>
          </a:ln>
          <a:extLst>
            <a:ext uri="{909E8E84-426E-40DD-AFC4-6F175D3DCCD1}">
              <a14:hiddenFill xmlns:a14="http://schemas.microsoft.com/office/drawing/2010/main">
                <a:solidFill>
                  <a:srgbClr val="FFFFFF"/>
                </a:solidFill>
              </a14:hiddenFill>
            </a:ext>
          </a:extLst>
        </p:spPr>
      </p:pic>
      <p:pic>
        <p:nvPicPr>
          <p:cNvPr id="4098" name="Picture 2" descr="http://www.1st-art-gallery.com/thumbnail/193466/1/Christ-Being-Carried-To-His-Tomb,-C.1507.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7733" y="1353095"/>
            <a:ext cx="4731397" cy="4151810"/>
          </a:xfrm>
          <a:prstGeom prst="rect">
            <a:avLst/>
          </a:prstGeom>
          <a:noFill/>
          <a:ln w="190500" cap="flat" cmpd="thinThick">
            <a:solidFill>
              <a:srgbClr val="FFFFFF"/>
            </a:solidFill>
            <a:prstDash val="solid"/>
            <a:round/>
          </a:ln>
          <a:extLst>
            <a:ext uri="{909E8E84-426E-40DD-AFC4-6F175D3DCCD1}">
              <a14:hiddenFill xmlns:a14="http://schemas.microsoft.com/office/drawing/2010/main">
                <a:solidFill>
                  <a:srgbClr val="FFFFFF"/>
                </a:solidFill>
              </a14:hiddenFill>
            </a:ext>
          </a:extLst>
        </p:spPr>
      </p:pic>
      <p:sp>
        <p:nvSpPr>
          <p:cNvPr id="2" name="AutoShape 4" descr="Image result for Classic sculpture of Pie Jesu"/>
          <p:cNvSpPr>
            <a:spLocks noChangeAspect="1" noChangeArrowheads="1"/>
          </p:cNvSpPr>
          <p:nvPr/>
        </p:nvSpPr>
        <p:spPr bwMode="auto">
          <a:xfrm>
            <a:off x="6610350" y="1933575"/>
            <a:ext cx="3765550" cy="3765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Image result for Classic sculpture of Pie Jesu"/>
          <p:cNvSpPr>
            <a:spLocks noChangeAspect="1" noChangeArrowheads="1"/>
          </p:cNvSpPr>
          <p:nvPr/>
        </p:nvSpPr>
        <p:spPr bwMode="auto">
          <a:xfrm>
            <a:off x="120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268546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indoor&#10;&#10;Description generated with very high confidence"/>
          <p:cNvPicPr>
            <a:picLocks noChangeAspect="1"/>
          </p:cNvPicPr>
          <p:nvPr/>
        </p:nvPicPr>
        <p:blipFill rotWithShape="1">
          <a:blip r:embed="rId3">
            <a:extLst>
              <a:ext uri="{28A0092B-C50C-407E-A947-70E740481C1C}">
                <a14:useLocalDpi xmlns:a14="http://schemas.microsoft.com/office/drawing/2010/main" val="0"/>
              </a:ext>
            </a:extLst>
          </a:blip>
          <a:srcRect t="13970" r="-1" b="21924"/>
          <a:stretch/>
        </p:blipFill>
        <p:spPr>
          <a:xfrm>
            <a:off x="1286934" y="643467"/>
            <a:ext cx="4728632" cy="4681568"/>
          </a:xfrm>
          <a:prstGeom prst="rect">
            <a:avLst/>
          </a:prstGeom>
          <a:effectLst>
            <a:reflection blurRad="38100" stA="52000" endA="300" endPos="30000" dir="5400000" sy="-100000" algn="bl" rotWithShape="0"/>
            <a:softEdge rad="19050"/>
          </a:effectLst>
        </p:spPr>
      </p:pic>
      <p:pic>
        <p:nvPicPr>
          <p:cNvPr id="2" name="Picture 1" descr="A picture containing indoor, sofa&#10;&#10;Description generated with high confidence"/>
          <p:cNvPicPr>
            <a:picLocks noChangeAspect="1"/>
          </p:cNvPicPr>
          <p:nvPr/>
        </p:nvPicPr>
        <p:blipFill rotWithShape="1">
          <a:blip r:embed="rId4">
            <a:extLst>
              <a:ext uri="{28A0092B-C50C-407E-A947-70E740481C1C}">
                <a14:useLocalDpi xmlns:a14="http://schemas.microsoft.com/office/drawing/2010/main" val="0"/>
              </a:ext>
            </a:extLst>
          </a:blip>
          <a:srcRect l="12561" r="8688" b="-1"/>
          <a:stretch/>
        </p:blipFill>
        <p:spPr>
          <a:xfrm>
            <a:off x="6176433" y="643467"/>
            <a:ext cx="4728632" cy="4681568"/>
          </a:xfrm>
          <a:prstGeom prst="rect">
            <a:avLst/>
          </a:prstGeom>
          <a:effectLst>
            <a:reflection blurRad="38100" stA="52000" endA="300" endPos="30000" dir="5400000" sy="-100000" algn="bl" rotWithShape="0"/>
            <a:softEdge rad="19050"/>
          </a:effectLst>
        </p:spPr>
      </p:pic>
    </p:spTree>
    <p:extLst>
      <p:ext uri="{BB962C8B-B14F-4D97-AF65-F5344CB8AC3E}">
        <p14:creationId xmlns:p14="http://schemas.microsoft.com/office/powerpoint/2010/main" val="42026991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0651" y="0"/>
            <a:ext cx="5670698" cy="6858000"/>
          </a:xfrm>
          <a:prstGeom prst="rect">
            <a:avLst/>
          </a:prstGeom>
        </p:spPr>
      </p:pic>
    </p:spTree>
    <p:extLst>
      <p:ext uri="{BB962C8B-B14F-4D97-AF65-F5344CB8AC3E}">
        <p14:creationId xmlns:p14="http://schemas.microsoft.com/office/powerpoint/2010/main" val="32432582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130300"/>
          </a:xfrm>
        </p:spPr>
        <p:txBody>
          <a:bodyPr/>
          <a:lstStyle/>
          <a:p>
            <a:r>
              <a:rPr lang="en-US" dirty="0"/>
              <a:t>The Tomb</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19216" b="19216"/>
          <a:stretch>
            <a:fillRect/>
          </a:stretch>
        </p:blipFill>
        <p:spPr>
          <a:xfrm>
            <a:off x="4869551" y="647701"/>
            <a:ext cx="6916081" cy="5461000"/>
          </a:xfrm>
        </p:spPr>
      </p:pic>
      <p:sp>
        <p:nvSpPr>
          <p:cNvPr id="4" name="Text Placeholder 3"/>
          <p:cNvSpPr>
            <a:spLocks noGrp="1"/>
          </p:cNvSpPr>
          <p:nvPr>
            <p:ph type="body" sz="half" idx="2"/>
          </p:nvPr>
        </p:nvSpPr>
        <p:spPr>
          <a:xfrm>
            <a:off x="469900" y="1892300"/>
            <a:ext cx="4302125" cy="3976688"/>
          </a:xfrm>
        </p:spPr>
        <p:txBody>
          <a:bodyPr>
            <a:normAutofit fontScale="77500" lnSpcReduction="20000"/>
          </a:bodyPr>
          <a:lstStyle/>
          <a:p>
            <a:r>
              <a:rPr lang="en-US" sz="2600" baseline="30000" dirty="0"/>
              <a:t>62 </a:t>
            </a:r>
            <a:r>
              <a:rPr lang="en-US" sz="2600" dirty="0"/>
              <a:t>The next day, the one after Preparation Day, the chief priests and the Pharisees went to Pilate. </a:t>
            </a:r>
            <a:r>
              <a:rPr lang="en-US" sz="2600" baseline="30000" dirty="0"/>
              <a:t>63 </a:t>
            </a:r>
            <a:r>
              <a:rPr lang="en-US" sz="2600" dirty="0"/>
              <a:t>“Sir,” they said, “we remember that while he was still alive that deceiver said, ‘After three days I will rise again.’ </a:t>
            </a:r>
            <a:r>
              <a:rPr lang="en-US" sz="2600" baseline="30000" dirty="0"/>
              <a:t>64 </a:t>
            </a:r>
            <a:r>
              <a:rPr lang="en-US" sz="2600" dirty="0"/>
              <a:t>So give the order for the tomb to be made secure until the third day. Otherwise, his disciples may come and steal the body and tell the people that he has been raised from the dead. This last deception will be worse than the first.”</a:t>
            </a:r>
          </a:p>
          <a:p>
            <a:r>
              <a:rPr lang="en-US" sz="2600" baseline="30000" dirty="0"/>
              <a:t>65 </a:t>
            </a:r>
            <a:r>
              <a:rPr lang="en-US" sz="2600" dirty="0"/>
              <a:t>“Take a guard,” Pilate answered. “Go, make the tomb as secure as you know how.” </a:t>
            </a:r>
            <a:r>
              <a:rPr lang="en-US" sz="2600" baseline="30000" dirty="0"/>
              <a:t>66 </a:t>
            </a:r>
            <a:r>
              <a:rPr lang="en-US" sz="2600" dirty="0"/>
              <a:t>So they went and made the tomb secure by putting a seal on the stone and posting the guard.</a:t>
            </a:r>
          </a:p>
          <a:p>
            <a:endParaRPr lang="en-US" dirty="0"/>
          </a:p>
        </p:txBody>
      </p:sp>
    </p:spTree>
    <p:extLst>
      <p:ext uri="{BB962C8B-B14F-4D97-AF65-F5344CB8AC3E}">
        <p14:creationId xmlns:p14="http://schemas.microsoft.com/office/powerpoint/2010/main" val="9862468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r="3" b="1318"/>
          <a:stretch/>
        </p:blipFill>
        <p:spPr>
          <a:xfrm>
            <a:off x="20" y="10"/>
            <a:ext cx="4343380" cy="6857990"/>
          </a:xfrm>
          <a:prstGeom prst="rect">
            <a:avLst/>
          </a:prstGeom>
        </p:spPr>
      </p:pic>
      <p:sp>
        <p:nvSpPr>
          <p:cNvPr id="2" name="Title 1"/>
          <p:cNvSpPr>
            <a:spLocks noGrp="1"/>
          </p:cNvSpPr>
          <p:nvPr>
            <p:ph type="title"/>
          </p:nvPr>
        </p:nvSpPr>
        <p:spPr>
          <a:xfrm>
            <a:off x="4702628" y="365125"/>
            <a:ext cx="6651171" cy="1325563"/>
          </a:xfrm>
        </p:spPr>
        <p:txBody>
          <a:bodyPr vert="horz" lIns="91440" tIns="45720" rIns="91440" bIns="45720" rtlCol="0" anchor="ctr">
            <a:normAutofit/>
          </a:bodyPr>
          <a:lstStyle/>
          <a:p>
            <a:r>
              <a:rPr lang="en-US" sz="5400"/>
              <a:t>The Resurrection	</a:t>
            </a:r>
          </a:p>
        </p:txBody>
      </p:sp>
      <p:sp>
        <p:nvSpPr>
          <p:cNvPr id="4" name="Text Placeholder 3"/>
          <p:cNvSpPr>
            <a:spLocks noGrp="1"/>
          </p:cNvSpPr>
          <p:nvPr>
            <p:ph type="body" sz="half" idx="2"/>
          </p:nvPr>
        </p:nvSpPr>
        <p:spPr>
          <a:xfrm>
            <a:off x="4983480" y="1825625"/>
            <a:ext cx="6487886" cy="4351338"/>
          </a:xfrm>
        </p:spPr>
        <p:txBody>
          <a:bodyPr vert="horz" lIns="91440" tIns="45720" rIns="91440" bIns="45720" rtlCol="0">
            <a:normAutofit/>
          </a:bodyPr>
          <a:lstStyle/>
          <a:p>
            <a:pPr indent="-228600">
              <a:buFont typeface="Arial" panose="020B0604020202020204" pitchFamily="34" charset="0"/>
              <a:buChar char="•"/>
            </a:pPr>
            <a:r>
              <a:rPr lang="en-US" sz="28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John 20</a:t>
            </a:r>
          </a:p>
          <a:p>
            <a:pPr indent="-228600">
              <a:buFont typeface="Arial" panose="020B0604020202020204" pitchFamily="34" charset="0"/>
              <a:buChar char="•"/>
            </a:pPr>
            <a:r>
              <a:rPr lang="en-US" sz="28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20 Early on the first day of the week, while it was still dark, Mary Magdalene went to the tomb and saw that the stone had been removed from the entrance. </a:t>
            </a:r>
            <a:r>
              <a:rPr lang="en-US" sz="2800" baseline="300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2 </a:t>
            </a:r>
            <a:r>
              <a:rPr lang="en-US" sz="28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So she came running to Simon Peter and the other disciple, the one Jesus loved, and said, “They have taken the Lord out of the tomb, and we don’t know where they have put him!”</a:t>
            </a:r>
          </a:p>
        </p:txBody>
      </p:sp>
    </p:spTree>
    <p:extLst>
      <p:ext uri="{BB962C8B-B14F-4D97-AF65-F5344CB8AC3E}">
        <p14:creationId xmlns:p14="http://schemas.microsoft.com/office/powerpoint/2010/main" val="4914415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275" y="127000"/>
            <a:ext cx="12010725" cy="6455315"/>
          </a:xfrm>
          <a:prstGeom prst="rect">
            <a:avLst/>
          </a:prstGeom>
        </p:spPr>
      </p:pic>
    </p:spTree>
    <p:extLst>
      <p:ext uri="{BB962C8B-B14F-4D97-AF65-F5344CB8AC3E}">
        <p14:creationId xmlns:p14="http://schemas.microsoft.com/office/powerpoint/2010/main" val="8672142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9601" y="498474"/>
            <a:ext cx="7924800" cy="5943602"/>
          </a:xfrm>
          <a:prstGeom prst="rect">
            <a:avLst/>
          </a:prstGeom>
        </p:spPr>
      </p:pic>
    </p:spTree>
    <p:extLst>
      <p:ext uri="{BB962C8B-B14F-4D97-AF65-F5344CB8AC3E}">
        <p14:creationId xmlns:p14="http://schemas.microsoft.com/office/powerpoint/2010/main" val="1390676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0" y="2224600"/>
            <a:ext cx="5956299" cy="416436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316" y="355600"/>
            <a:ext cx="5737484" cy="4572774"/>
          </a:xfrm>
          <a:prstGeom prst="rect">
            <a:avLst/>
          </a:prstGeom>
        </p:spPr>
      </p:pic>
    </p:spTree>
    <p:extLst>
      <p:ext uri="{BB962C8B-B14F-4D97-AF65-F5344CB8AC3E}">
        <p14:creationId xmlns:p14="http://schemas.microsoft.com/office/powerpoint/2010/main" val="7181490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900" y="-26521"/>
            <a:ext cx="5041899" cy="6884521"/>
          </a:xfrm>
          <a:prstGeom prst="rect">
            <a:avLst/>
          </a:prstGeom>
        </p:spPr>
      </p:pic>
    </p:spTree>
    <p:extLst>
      <p:ext uri="{BB962C8B-B14F-4D97-AF65-F5344CB8AC3E}">
        <p14:creationId xmlns:p14="http://schemas.microsoft.com/office/powerpoint/2010/main" val="13426707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85334" y="361438"/>
            <a:ext cx="9448800" cy="2862322"/>
          </a:xfrm>
          <a:prstGeom prst="rect">
            <a:avLst/>
          </a:prstGeom>
        </p:spPr>
        <p:txBody>
          <a:bodyPr wrap="square">
            <a:spAutoFit/>
          </a:bodyPr>
          <a:lstStyle/>
          <a:p>
            <a:r>
              <a:rPr lang="en-US" baseline="30000" dirty="0"/>
              <a:t>3</a:t>
            </a:r>
            <a:r>
              <a:rPr lang="en-US" sz="2000" baseline="30000" dirty="0"/>
              <a:t> </a:t>
            </a:r>
            <a:r>
              <a:rPr lang="en-US" sz="2000" dirty="0"/>
              <a:t>So Peter and the other disciple started for the tomb. </a:t>
            </a:r>
            <a:r>
              <a:rPr lang="en-US" sz="2000" baseline="30000" dirty="0"/>
              <a:t>4 </a:t>
            </a:r>
            <a:r>
              <a:rPr lang="en-US" sz="2000" dirty="0"/>
              <a:t>Both were running, but the other disciple outran Peter and reached the tomb first. </a:t>
            </a:r>
            <a:r>
              <a:rPr lang="en-US" sz="2000" baseline="30000" dirty="0"/>
              <a:t>5 </a:t>
            </a:r>
            <a:r>
              <a:rPr lang="en-US" sz="2000" dirty="0"/>
              <a:t>He bent over and looked in at the strips of linen lying there but did not go in. </a:t>
            </a:r>
            <a:r>
              <a:rPr lang="en-US" sz="2000" baseline="30000" dirty="0"/>
              <a:t>6 </a:t>
            </a:r>
            <a:r>
              <a:rPr lang="en-US" sz="2000" dirty="0"/>
              <a:t>Then Simon Peter came along behind him and went straight into the tomb. He saw the strips of linen lying there, </a:t>
            </a:r>
            <a:r>
              <a:rPr lang="en-US" sz="2000" baseline="30000" dirty="0"/>
              <a:t>7 </a:t>
            </a:r>
            <a:r>
              <a:rPr lang="en-US" sz="2000" dirty="0"/>
              <a:t>as well as the cloth that had been wrapped around Jesus’ head. The cloth was still lying in its place, separate from the linen. </a:t>
            </a:r>
            <a:r>
              <a:rPr lang="en-US" sz="2000" baseline="30000" dirty="0"/>
              <a:t>8 </a:t>
            </a:r>
            <a:r>
              <a:rPr lang="en-US" sz="2000" dirty="0"/>
              <a:t>Finally the other disciple, who had reached the tomb first, also went inside. He saw and believed. </a:t>
            </a:r>
            <a:r>
              <a:rPr lang="en-US" sz="2000" baseline="30000" dirty="0"/>
              <a:t>9 </a:t>
            </a:r>
            <a:r>
              <a:rPr lang="en-US" sz="2000" dirty="0"/>
              <a:t>(They still did not understand from Scripture that Jesus had to rise from the dead.) </a:t>
            </a:r>
            <a:r>
              <a:rPr lang="en-US" sz="2000" baseline="30000" dirty="0"/>
              <a:t>10 </a:t>
            </a:r>
            <a:r>
              <a:rPr lang="en-US" sz="2000" dirty="0"/>
              <a:t>Then the disciples went back to where they were staying.</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300" y="3146524"/>
            <a:ext cx="8750299" cy="3350038"/>
          </a:xfrm>
          <a:prstGeom prst="rect">
            <a:avLst/>
          </a:prstGeom>
        </p:spPr>
      </p:pic>
    </p:spTree>
    <p:extLst>
      <p:ext uri="{BB962C8B-B14F-4D97-AF65-F5344CB8AC3E}">
        <p14:creationId xmlns:p14="http://schemas.microsoft.com/office/powerpoint/2010/main" val="5741632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18665"/>
            <a:ext cx="3708400" cy="473933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5300" y="0"/>
            <a:ext cx="4076700" cy="3879253"/>
          </a:xfrm>
          <a:prstGeom prst="rect">
            <a:avLst/>
          </a:prstGeom>
        </p:spPr>
      </p:pic>
      <p:sp>
        <p:nvSpPr>
          <p:cNvPr id="6" name="TextBox 5"/>
          <p:cNvSpPr txBox="1"/>
          <p:nvPr/>
        </p:nvSpPr>
        <p:spPr>
          <a:xfrm>
            <a:off x="3708400" y="431799"/>
            <a:ext cx="4559300" cy="6247864"/>
          </a:xfrm>
          <a:prstGeom prst="rect">
            <a:avLst/>
          </a:prstGeom>
          <a:noFill/>
        </p:spPr>
        <p:txBody>
          <a:bodyPr wrap="square" rtlCol="0">
            <a:spAutoFit/>
          </a:bodyPr>
          <a:lstStyle/>
          <a:p>
            <a:r>
              <a:rPr lang="en-US" sz="2000" baseline="30000" dirty="0"/>
              <a:t>11 </a:t>
            </a:r>
            <a:r>
              <a:rPr lang="en-US" sz="2000" dirty="0"/>
              <a:t>Now Mary stood outside the tomb crying. As she wept, she bent over to look into the tomb </a:t>
            </a:r>
            <a:r>
              <a:rPr lang="en-US" sz="2000" baseline="30000" dirty="0"/>
              <a:t>12 </a:t>
            </a:r>
            <a:r>
              <a:rPr lang="en-US" sz="2000" dirty="0"/>
              <a:t>and saw two angels in white, seated where Jesus’ body had been, one at the head and the other at the foot.</a:t>
            </a:r>
          </a:p>
          <a:p>
            <a:r>
              <a:rPr lang="en-US" sz="2000" baseline="30000" dirty="0"/>
              <a:t>13 </a:t>
            </a:r>
            <a:r>
              <a:rPr lang="en-US" sz="2000" dirty="0"/>
              <a:t>They asked her, “Woman, why are you crying?”</a:t>
            </a:r>
          </a:p>
          <a:p>
            <a:r>
              <a:rPr lang="en-US" sz="2000" dirty="0"/>
              <a:t>“They have taken my Lord away,” she said, “and I don’t know where they have put him.” </a:t>
            </a:r>
            <a:r>
              <a:rPr lang="en-US" sz="2000" baseline="30000" dirty="0"/>
              <a:t>14 </a:t>
            </a:r>
            <a:r>
              <a:rPr lang="en-US" sz="2000" dirty="0"/>
              <a:t>At this, she turned around and saw Jesus standing there, but she did not realize that it was Jesus.</a:t>
            </a:r>
          </a:p>
          <a:p>
            <a:r>
              <a:rPr lang="en-US" sz="2000" baseline="30000" dirty="0"/>
              <a:t>15 </a:t>
            </a:r>
            <a:r>
              <a:rPr lang="en-US" sz="2000" dirty="0"/>
              <a:t>He asked her, “Woman, why are you crying? Who is it you are looking for?”</a:t>
            </a:r>
          </a:p>
          <a:p>
            <a:r>
              <a:rPr lang="en-US" sz="2000" dirty="0"/>
              <a:t>Thinking he was the gardener, she said, “Sir, if you have carried him away, tell me where you have put him, and I will get him.”</a:t>
            </a:r>
          </a:p>
          <a:p>
            <a:r>
              <a:rPr lang="en-US" sz="2000" baseline="30000" dirty="0"/>
              <a:t>16 </a:t>
            </a:r>
            <a:r>
              <a:rPr lang="en-US" sz="2000" dirty="0"/>
              <a:t>Jesus said to her, “Mary.”</a:t>
            </a:r>
          </a:p>
        </p:txBody>
      </p:sp>
    </p:spTree>
    <p:extLst>
      <p:ext uri="{BB962C8B-B14F-4D97-AF65-F5344CB8AC3E}">
        <p14:creationId xmlns:p14="http://schemas.microsoft.com/office/powerpoint/2010/main" val="38658728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4200" y="1485900"/>
            <a:ext cx="8547100" cy="3416320"/>
          </a:xfrm>
          <a:prstGeom prst="rect">
            <a:avLst/>
          </a:prstGeom>
        </p:spPr>
        <p:txBody>
          <a:bodyPr wrap="square">
            <a:spAutoFit/>
          </a:bodyPr>
          <a:lstStyle/>
          <a:p>
            <a:r>
              <a:rPr lang="en-US" sz="2400" dirty="0"/>
              <a:t>She turned toward him and cried out in Aramaic, “</a:t>
            </a:r>
            <a:r>
              <a:rPr lang="en-US" sz="2400" dirty="0" err="1"/>
              <a:t>Rabboni</a:t>
            </a:r>
            <a:r>
              <a:rPr lang="en-US" sz="2400" dirty="0"/>
              <a:t>!” (which means “Teacher”).</a:t>
            </a:r>
          </a:p>
          <a:p>
            <a:r>
              <a:rPr lang="en-US" sz="2400" baseline="30000" dirty="0"/>
              <a:t>17 </a:t>
            </a:r>
            <a:r>
              <a:rPr lang="en-US" sz="2400" dirty="0"/>
              <a:t>Jesus said, “Do not hold on to me, for I have not yet ascended to the Father. Go instead to my brothers and tell them, ‘I am ascending to my Father and your Father, to my God and your God.’”</a:t>
            </a:r>
          </a:p>
          <a:p>
            <a:r>
              <a:rPr lang="en-US" sz="2400" baseline="30000" dirty="0"/>
              <a:t>18 </a:t>
            </a:r>
            <a:r>
              <a:rPr lang="en-US" sz="2400" dirty="0"/>
              <a:t>Mary Magdalene went to the disciples with the news: “I have seen the Lord!” And she told them that he had said these things to her.</a:t>
            </a:r>
          </a:p>
        </p:txBody>
      </p:sp>
    </p:spTree>
    <p:extLst>
      <p:ext uri="{BB962C8B-B14F-4D97-AF65-F5344CB8AC3E}">
        <p14:creationId xmlns:p14="http://schemas.microsoft.com/office/powerpoint/2010/main" val="11027703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pic>
        <p:nvPicPr>
          <p:cNvPr id="2" name="Picture 1" descr="A group of people standing next to a person&#10;&#10;Description generated with very high confidence"/>
          <p:cNvPicPr>
            <a:picLocks noChangeAspect="1"/>
          </p:cNvPicPr>
          <p:nvPr/>
        </p:nvPicPr>
        <p:blipFill rotWithShape="1">
          <a:blip r:embed="rId3">
            <a:extLst>
              <a:ext uri="{28A0092B-C50C-407E-A947-70E740481C1C}">
                <a14:useLocalDpi xmlns:a14="http://schemas.microsoft.com/office/drawing/2010/main" val="0"/>
              </a:ext>
            </a:extLst>
          </a:blip>
          <a:srcRect t="8302" b="8365"/>
          <a:stretch/>
        </p:blipFill>
        <p:spPr>
          <a:xfrm>
            <a:off x="20" y="10"/>
            <a:ext cx="12191980" cy="6857990"/>
          </a:xfrm>
          <a:prstGeom prst="rect">
            <a:avLst/>
          </a:prstGeom>
        </p:spPr>
      </p:pic>
    </p:spTree>
    <p:extLst>
      <p:ext uri="{BB962C8B-B14F-4D97-AF65-F5344CB8AC3E}">
        <p14:creationId xmlns:p14="http://schemas.microsoft.com/office/powerpoint/2010/main" val="25715275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930216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First </a:t>
            </a:r>
            <a:r>
              <a:rPr lang="en-US" dirty="0" err="1"/>
              <a:t>Betryal</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16260" y="227106"/>
            <a:ext cx="5721640" cy="6376893"/>
          </a:xfrm>
        </p:spPr>
      </p:pic>
      <p:sp>
        <p:nvSpPr>
          <p:cNvPr id="4" name="Text Placeholder 3"/>
          <p:cNvSpPr>
            <a:spLocks noGrp="1"/>
          </p:cNvSpPr>
          <p:nvPr>
            <p:ph type="body" sz="half" idx="2"/>
          </p:nvPr>
        </p:nvSpPr>
        <p:spPr/>
        <p:txBody>
          <a:bodyPr>
            <a:normAutofit lnSpcReduction="10000"/>
          </a:bodyPr>
          <a:lstStyle/>
          <a:p>
            <a:r>
              <a:rPr lang="en-US" sz="2000" dirty="0"/>
              <a:t>Matthew 26:14-16</a:t>
            </a:r>
          </a:p>
          <a:p>
            <a:r>
              <a:rPr lang="en-US" sz="2400" baseline="30000" dirty="0"/>
              <a:t>14 </a:t>
            </a:r>
            <a:r>
              <a:rPr lang="en-US" sz="2400" dirty="0"/>
              <a:t>Then one of the Twelve—the one called Judas Iscariot—went to the chief priests </a:t>
            </a:r>
            <a:r>
              <a:rPr lang="en-US" sz="2400" baseline="30000" dirty="0"/>
              <a:t>15 </a:t>
            </a:r>
            <a:r>
              <a:rPr lang="en-US" sz="2400" dirty="0"/>
              <a:t>and asked, “What are you willing to give me if I deliver him over to you?” So they counted out for him thirty pieces of silver. </a:t>
            </a:r>
            <a:r>
              <a:rPr lang="en-US" sz="2400" baseline="30000" dirty="0"/>
              <a:t>16 </a:t>
            </a:r>
            <a:r>
              <a:rPr lang="en-US" sz="2400" dirty="0"/>
              <a:t>From then on Judas watched for an opportunity to hand him over</a:t>
            </a:r>
            <a:r>
              <a:rPr lang="en-US" dirty="0"/>
              <a:t>.</a:t>
            </a:r>
          </a:p>
        </p:txBody>
      </p:sp>
    </p:spTree>
    <p:extLst>
      <p:ext uri="{BB962C8B-B14F-4D97-AF65-F5344CB8AC3E}">
        <p14:creationId xmlns:p14="http://schemas.microsoft.com/office/powerpoint/2010/main" val="3548962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700" y="838200"/>
            <a:ext cx="3632200" cy="725488"/>
          </a:xfrm>
        </p:spPr>
        <p:txBody>
          <a:bodyPr>
            <a:normAutofit fontScale="90000"/>
          </a:bodyPr>
          <a:lstStyle/>
          <a:p>
            <a:r>
              <a:rPr lang="en-US" dirty="0"/>
              <a:t>The Supper</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43400" y="135595"/>
            <a:ext cx="7264400" cy="2864250"/>
          </a:xfrm>
        </p:spPr>
      </p:pic>
      <p:sp>
        <p:nvSpPr>
          <p:cNvPr id="4" name="Text Placeholder 3"/>
          <p:cNvSpPr>
            <a:spLocks noGrp="1"/>
          </p:cNvSpPr>
          <p:nvPr>
            <p:ph type="body" sz="half" idx="4294967295"/>
          </p:nvPr>
        </p:nvSpPr>
        <p:spPr>
          <a:xfrm>
            <a:off x="0" y="2994024"/>
            <a:ext cx="12192000" cy="3457576"/>
          </a:xfrm>
        </p:spPr>
        <p:txBody>
          <a:bodyPr>
            <a:normAutofit fontScale="85000" lnSpcReduction="20000"/>
          </a:bodyPr>
          <a:lstStyle/>
          <a:p>
            <a:pPr marL="0" indent="0">
              <a:buNone/>
            </a:pPr>
            <a:r>
              <a:rPr lang="en-US" sz="2400" dirty="0"/>
              <a:t>Matthew 26:17-23</a:t>
            </a:r>
          </a:p>
          <a:p>
            <a:pPr marL="0" indent="0">
              <a:buNone/>
            </a:pPr>
            <a:r>
              <a:rPr lang="en-US" sz="2400" baseline="30000" dirty="0"/>
              <a:t>17 </a:t>
            </a:r>
            <a:r>
              <a:rPr lang="en-US" sz="2400" dirty="0"/>
              <a:t>On the first day of the Festival of Unleavened Bread, the disciples came to Jesus and asked, “Where do you want us to make preparations for you to eat the Passover?”</a:t>
            </a:r>
          </a:p>
          <a:p>
            <a:pPr marL="0" indent="0">
              <a:buNone/>
            </a:pPr>
            <a:r>
              <a:rPr lang="en-US" sz="2400" baseline="30000" dirty="0"/>
              <a:t>18 </a:t>
            </a:r>
            <a:r>
              <a:rPr lang="en-US" sz="2400" dirty="0"/>
              <a:t>He replied, “Go into the city to a certain man and tell him, ‘The Teacher says: My appointed time is near. I am going to celebrate the Passover with my disciples at your house.’” </a:t>
            </a:r>
            <a:r>
              <a:rPr lang="en-US" sz="2400" baseline="30000" dirty="0"/>
              <a:t>19 </a:t>
            </a:r>
            <a:r>
              <a:rPr lang="en-US" sz="2400" dirty="0"/>
              <a:t>So the disciples did as Jesus had directed them and prepared the Passover.</a:t>
            </a:r>
          </a:p>
          <a:p>
            <a:pPr marL="0" indent="0">
              <a:buNone/>
            </a:pPr>
            <a:r>
              <a:rPr lang="en-US" sz="2400" baseline="30000" dirty="0"/>
              <a:t>20 </a:t>
            </a:r>
            <a:r>
              <a:rPr lang="en-US" sz="2400" dirty="0"/>
              <a:t>When evening came, Jesus was reclining at the table with the Twelve. </a:t>
            </a:r>
            <a:r>
              <a:rPr lang="en-US" sz="2400" baseline="30000" dirty="0"/>
              <a:t>21 </a:t>
            </a:r>
            <a:r>
              <a:rPr lang="en-US" sz="2400" dirty="0"/>
              <a:t>And while they were eating, he said, “Truly I tell you, one of you will betray me.”</a:t>
            </a:r>
          </a:p>
          <a:p>
            <a:pPr marL="0" indent="0">
              <a:buNone/>
            </a:pPr>
            <a:r>
              <a:rPr lang="en-US" sz="2400" baseline="30000" dirty="0"/>
              <a:t>22 </a:t>
            </a:r>
            <a:r>
              <a:rPr lang="en-US" sz="2400" dirty="0"/>
              <a:t>They were very sad and began to say to him one after the other, “Surely you don’t mean me, Lord?”</a:t>
            </a:r>
          </a:p>
          <a:p>
            <a:pPr marL="0" indent="0">
              <a:buNone/>
            </a:pPr>
            <a:r>
              <a:rPr lang="en-US" sz="2400" baseline="30000" dirty="0"/>
              <a:t>23 </a:t>
            </a:r>
            <a:r>
              <a:rPr lang="en-US" sz="2400" dirty="0"/>
              <a:t>Jesus replied, “The one who has dipped his hand into the bowl with me will betray me. </a:t>
            </a:r>
            <a:r>
              <a:rPr lang="en-US" sz="2400" baseline="30000" dirty="0"/>
              <a:t>24 </a:t>
            </a:r>
            <a:r>
              <a:rPr lang="en-US" sz="2400" dirty="0"/>
              <a:t>The Son of Man will go just as it is written about him. But woe to that man who betrays the Son of Man! It would be better for him if he had not been born.”</a:t>
            </a:r>
          </a:p>
          <a:p>
            <a:endParaRPr lang="en-US" dirty="0"/>
          </a:p>
        </p:txBody>
      </p:sp>
    </p:spTree>
    <p:extLst>
      <p:ext uri="{BB962C8B-B14F-4D97-AF65-F5344CB8AC3E}">
        <p14:creationId xmlns:p14="http://schemas.microsoft.com/office/powerpoint/2010/main" val="579081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7116" y="742950"/>
            <a:ext cx="5600700" cy="53721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184" y="1676937"/>
            <a:ext cx="5922253" cy="3983037"/>
          </a:xfrm>
          <a:prstGeom prst="rect">
            <a:avLst/>
          </a:prstGeom>
        </p:spPr>
      </p:pic>
    </p:spTree>
    <p:extLst>
      <p:ext uri="{BB962C8B-B14F-4D97-AF65-F5344CB8AC3E}">
        <p14:creationId xmlns:p14="http://schemas.microsoft.com/office/powerpoint/2010/main" val="845558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0" y="698500"/>
            <a:ext cx="10160000" cy="5461000"/>
          </a:xfrm>
          <a:prstGeom prst="rect">
            <a:avLst/>
          </a:prstGeom>
        </p:spPr>
      </p:pic>
    </p:spTree>
    <p:extLst>
      <p:ext uri="{BB962C8B-B14F-4D97-AF65-F5344CB8AC3E}">
        <p14:creationId xmlns:p14="http://schemas.microsoft.com/office/powerpoint/2010/main" val="1116239068"/>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emplate>Depth</Template>
  <TotalTime>712</TotalTime>
  <Words>171</Words>
  <Application>Microsoft Office PowerPoint</Application>
  <PresentationFormat>Widescreen</PresentationFormat>
  <Paragraphs>119</Paragraphs>
  <Slides>55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55</vt:i4>
      </vt:variant>
    </vt:vector>
  </HeadingPairs>
  <TitlesOfParts>
    <vt:vector size="58" baseType="lpstr">
      <vt:lpstr>Arial</vt:lpstr>
      <vt:lpstr>Corbel</vt:lpstr>
      <vt:lpstr>Depth</vt:lpstr>
      <vt:lpstr>The Entry</vt:lpstr>
      <vt:lpstr>PowerPoint Presentation</vt:lpstr>
      <vt:lpstr>PowerPoint Presentation</vt:lpstr>
      <vt:lpstr>PowerPoint Presentation</vt:lpstr>
      <vt:lpstr>PowerPoint Presentation</vt:lpstr>
      <vt:lpstr>The First Betryal</vt:lpstr>
      <vt:lpstr>The Supper</vt:lpstr>
      <vt:lpstr>PowerPoint Presentation</vt:lpstr>
      <vt:lpstr>PowerPoint Presentation</vt:lpstr>
      <vt:lpstr>PowerPoint Presentation</vt:lpstr>
      <vt:lpstr>The Garden</vt:lpstr>
      <vt:lpstr>PowerPoint Presentation</vt:lpstr>
      <vt:lpstr>PowerPoint Presentation</vt:lpstr>
      <vt:lpstr>The Arrest</vt:lpstr>
      <vt:lpstr>PowerPoint Presentation</vt:lpstr>
      <vt:lpstr>PowerPoint Presentation</vt:lpstr>
      <vt:lpstr>PowerPoint Presentation</vt:lpstr>
      <vt:lpstr>PowerPoint Presentation</vt:lpstr>
      <vt:lpstr>The Sanhedrin</vt:lpstr>
      <vt:lpstr>The Denial </vt:lpstr>
      <vt:lpstr>PowerPoint Presentation</vt:lpstr>
      <vt:lpstr>The Trial</vt:lpstr>
      <vt:lpstr>PowerPoint Presentation</vt:lpstr>
      <vt:lpstr>The Sentence</vt:lpstr>
      <vt:lpstr>PowerPoint Presentation</vt:lpstr>
      <vt:lpstr>PowerPoint Presentation</vt:lpstr>
      <vt:lpstr>PowerPoint Presentation</vt:lpstr>
      <vt:lpstr>The Crucifixion </vt:lpstr>
      <vt:lpstr>PowerPoint Presentation</vt:lpstr>
      <vt:lpstr>PowerPoint Presentation</vt:lpstr>
      <vt:lpstr>PowerPoint Presentation</vt:lpstr>
      <vt:lpstr>PowerPoint Presentation</vt:lpstr>
      <vt:lpstr>PowerPoint Presentation</vt:lpstr>
      <vt:lpstr>PowerPoint Presentation</vt:lpstr>
      <vt:lpstr>The Death</vt:lpstr>
      <vt:lpstr>PowerPoint Presentation</vt:lpstr>
      <vt:lpstr>PowerPoint Presentation</vt:lpstr>
      <vt:lpstr>PowerPoint Presentation</vt:lpstr>
      <vt:lpstr>PowerPoint Presentation</vt:lpstr>
      <vt:lpstr>The Burial</vt:lpstr>
      <vt:lpstr>PowerPoint Presentation</vt:lpstr>
      <vt:lpstr>PowerPoint Presentation</vt:lpstr>
      <vt:lpstr>PowerPoint Presentation</vt:lpstr>
      <vt:lpstr>PowerPoint Presentation</vt:lpstr>
      <vt:lpstr>PowerPoint Presentation</vt:lpstr>
      <vt:lpstr>The Tomb</vt:lpstr>
      <vt:lpstr>The Resurrection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Entry</dc:title>
  <dc:creator>Ruth Hartunian-Alumbaugh</dc:creator>
  <cp:lastModifiedBy>Mickie Charlier</cp:lastModifiedBy>
  <cp:revision>31</cp:revision>
  <dcterms:created xsi:type="dcterms:W3CDTF">2016-02-02T19:09:54Z</dcterms:created>
  <dcterms:modified xsi:type="dcterms:W3CDTF">2019-06-28T16:34:31Z</dcterms:modified>
</cp:coreProperties>
</file>