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9"/>
  </p:notesMasterIdLst>
  <p:sldIdLst>
    <p:sldId id="256" r:id="rId2"/>
    <p:sldId id="257" r:id="rId3"/>
    <p:sldId id="286" r:id="rId4"/>
    <p:sldId id="258" r:id="rId5"/>
    <p:sldId id="259" r:id="rId6"/>
    <p:sldId id="260" r:id="rId7"/>
    <p:sldId id="261" r:id="rId8"/>
    <p:sldId id="262" r:id="rId9"/>
    <p:sldId id="272" r:id="rId10"/>
    <p:sldId id="274" r:id="rId11"/>
    <p:sldId id="276" r:id="rId12"/>
    <p:sldId id="277" r:id="rId13"/>
    <p:sldId id="279" r:id="rId14"/>
    <p:sldId id="278" r:id="rId15"/>
    <p:sldId id="280" r:id="rId16"/>
    <p:sldId id="281" r:id="rId17"/>
    <p:sldId id="282" r:id="rId18"/>
    <p:sldId id="263" r:id="rId19"/>
    <p:sldId id="264" r:id="rId20"/>
    <p:sldId id="265" r:id="rId21"/>
    <p:sldId id="283" r:id="rId22"/>
    <p:sldId id="284" r:id="rId23"/>
    <p:sldId id="266" r:id="rId24"/>
    <p:sldId id="267" r:id="rId25"/>
    <p:sldId id="268" r:id="rId26"/>
    <p:sldId id="270" r:id="rId27"/>
    <p:sldId id="285" r:id="rId28"/>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52" autoAdjust="0"/>
    <p:restoredTop sz="94674"/>
  </p:normalViewPr>
  <p:slideViewPr>
    <p:cSldViewPr>
      <p:cViewPr varScale="1">
        <p:scale>
          <a:sx n="43" d="100"/>
          <a:sy n="43" d="100"/>
        </p:scale>
        <p:origin x="1436"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E5FE4ACE-D764-4809-8C10-0DD918206FFB}" type="datetimeFigureOut">
              <a:rPr lang="en-US" smtClean="0"/>
              <a:t>2/14/2017</a:t>
            </a:fld>
            <a:endParaRPr lang="en-US"/>
          </a:p>
        </p:txBody>
      </p:sp>
      <p:sp>
        <p:nvSpPr>
          <p:cNvPr id="4" name="Slide Image Placeholder 3"/>
          <p:cNvSpPr>
            <a:spLocks noGrp="1" noRot="1" noChangeAspect="1"/>
          </p:cNvSpPr>
          <p:nvPr>
            <p:ph type="sldImg" idx="2"/>
          </p:nvPr>
        </p:nvSpPr>
        <p:spPr>
          <a:xfrm>
            <a:off x="2352675" y="1169988"/>
            <a:ext cx="2371725"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A0E0875B-AE7A-48E1-8681-81BE130EFE34}" type="slidenum">
              <a:rPr lang="en-US" smtClean="0"/>
              <a:t>‹#›</a:t>
            </a:fld>
            <a:endParaRPr lang="en-US"/>
          </a:p>
        </p:txBody>
      </p:sp>
    </p:spTree>
    <p:extLst>
      <p:ext uri="{BB962C8B-B14F-4D97-AF65-F5344CB8AC3E}">
        <p14:creationId xmlns:p14="http://schemas.microsoft.com/office/powerpoint/2010/main" val="296976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2332A355-01C7-4F58-8DA2-40DB18CBA82E}" type="datetime1">
              <a:rPr lang="en-US" smtClean="0"/>
              <a:t>2/14/2017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EDE9D30-8353-42FF-A166-99429C805B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342900" y="1975106"/>
            <a:ext cx="6172200" cy="584809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D8FF46-21C1-4BE8-93B1-06CC0AD67D07}" type="datetime1">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E9D30-8353-42FF-A166-99429C805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366188"/>
            <a:ext cx="4743450" cy="745701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633393-A489-44F0-9C14-62D13AEC5323}" type="datetime1">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E9D30-8353-42FF-A166-99429C805B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7F451C-49C9-4EDA-BC35-ED7EC8DA67D5}" type="datetime1">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E9D30-8353-42FF-A166-99429C805B7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4126DE6-B522-41BE-87D6-D3E403FA7533}" type="datetime1">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E9D30-8353-42FF-A166-99429C805B75}" type="slidenum">
              <a:rPr lang="en-US" smtClean="0"/>
              <a:pPr/>
              <a:t>‹#›</a:t>
            </a:fld>
            <a:endParaRPr lang="en-US"/>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7F5B7C-7D6B-4DFB-81C4-AD9F492AFF2E}" type="datetime1">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E9D30-8353-42FF-A166-99429C805B75}"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593E79C-6C13-4FF5-A1AE-5A09446A6646}" type="datetime1">
              <a:rPr lang="en-US" smtClean="0"/>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DE9D30-8353-42FF-A166-99429C805B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A2D6BF-832D-4889-81A2-A60F043D1B8E}" type="datetime1">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DE9D30-8353-42FF-A166-99429C805B75}"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317A-BCCA-4E7B-B514-C82117555249}" type="datetime1">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DE9D30-8353-42FF-A166-99429C805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p>
            <a:fld id="{899D0629-80D5-4B41-BEEE-B57630BFAFCA}" type="datetime1">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DE9D30-8353-42FF-A166-99429C805B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lstStyle>
          <a:p>
            <a:fld id="{CADB6133-3310-4A47-878D-1BC7D26F5CD7}" type="datetime1">
              <a:rPr lang="en-US" smtClean="0"/>
              <a:t>2/14/2017</a:t>
            </a:fld>
            <a:endParaRPr lang="en-US"/>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EDE9D30-8353-42FF-A166-99429C805B75}" type="slidenum">
              <a:rPr lang="en-US" smtClean="0"/>
              <a:pPr/>
              <a:t>‹#›</a:t>
            </a:fld>
            <a:endParaRPr lang="en-US"/>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lstStyle>
          <a:p>
            <a:fld id="{5D1B75A6-3655-49E8-8738-12B15BFF58C9}" type="datetime1">
              <a:rPr lang="en-US" smtClean="0"/>
              <a:t>2/14/2017</a:t>
            </a:fld>
            <a:endParaRPr lang="en-US"/>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lstStyle>
          <a:p>
            <a:fld id="{DEDE9D30-8353-42FF-A166-99429C805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6019800" cy="3276600"/>
          </a:xfrm>
        </p:spPr>
        <p:txBody>
          <a:bodyPr>
            <a:normAutofit/>
          </a:bodyPr>
          <a:lstStyle/>
          <a:p>
            <a:pPr algn="ctr"/>
            <a:r>
              <a:rPr lang="en-US" sz="2700" dirty="0"/>
              <a:t>International Women’s Connection  </a:t>
            </a:r>
            <a:br>
              <a:rPr lang="en-US" sz="2700" dirty="0"/>
            </a:br>
            <a:r>
              <a:rPr lang="en-US" sz="2700" dirty="0"/>
              <a:t>Ministry Partners’</a:t>
            </a:r>
            <a:br>
              <a:rPr lang="en-US" sz="2700" dirty="0"/>
            </a:br>
            <a:r>
              <a:rPr lang="en-US" sz="2700" dirty="0"/>
              <a:t> Training Handbook</a:t>
            </a:r>
            <a:r>
              <a:rPr lang="en-US" dirty="0"/>
              <a:t/>
            </a:r>
            <a:br>
              <a:rPr lang="en-US" dirty="0"/>
            </a:br>
            <a:r>
              <a:rPr lang="en-US" dirty="0"/>
              <a:t> </a:t>
            </a:r>
            <a:br>
              <a:rPr lang="en-US" dirty="0"/>
            </a:b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824761" y="2647950"/>
            <a:ext cx="3246578" cy="3200400"/>
          </a:xfrm>
          <a:prstGeom prst="rect">
            <a:avLst/>
          </a:prstGeom>
          <a:noFill/>
          <a:ln w="25400" algn="ctr">
            <a:noFill/>
            <a:miter lim="800000"/>
            <a:headEnd/>
            <a:tailEnd/>
          </a:ln>
          <a:effectLst/>
        </p:spPr>
      </p:pic>
      <p:sp>
        <p:nvSpPr>
          <p:cNvPr id="5" name="TextBox 4"/>
          <p:cNvSpPr txBox="1"/>
          <p:nvPr/>
        </p:nvSpPr>
        <p:spPr>
          <a:xfrm>
            <a:off x="381000" y="5867400"/>
            <a:ext cx="6172200" cy="738664"/>
          </a:xfrm>
          <a:prstGeom prst="rect">
            <a:avLst/>
          </a:prstGeom>
          <a:noFill/>
        </p:spPr>
        <p:txBody>
          <a:bodyPr wrap="square" rtlCol="0">
            <a:spAutoFit/>
          </a:bodyPr>
          <a:lstStyle/>
          <a:p>
            <a:pPr algn="ctr"/>
            <a:r>
              <a:rPr lang="en-US" sz="1400" dirty="0"/>
              <a:t>“You shall love the Lord your God with all your heart </a:t>
            </a:r>
          </a:p>
          <a:p>
            <a:pPr algn="ctr"/>
            <a:r>
              <a:rPr lang="en-US" sz="1400" dirty="0"/>
              <a:t>and with all your soul and with all your strength and with all your mind, </a:t>
            </a:r>
          </a:p>
          <a:p>
            <a:pPr algn="ctr"/>
            <a:r>
              <a:rPr lang="en-US" sz="1400" dirty="0"/>
              <a:t>and your neighbor as yourself</a:t>
            </a:r>
            <a:r>
              <a:rPr lang="en-US" sz="1400" dirty="0" smtClean="0"/>
              <a:t>.” Luke 10:27 (NIV)</a:t>
            </a:r>
            <a:endParaRPr lang="en-US" sz="1400" dirty="0"/>
          </a:p>
        </p:txBody>
      </p:sp>
      <p:sp>
        <p:nvSpPr>
          <p:cNvPr id="3" name="TextBox 2"/>
          <p:cNvSpPr txBox="1"/>
          <p:nvPr/>
        </p:nvSpPr>
        <p:spPr>
          <a:xfrm>
            <a:off x="1143000" y="7696200"/>
            <a:ext cx="43434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Name</a:t>
            </a:r>
          </a:p>
          <a:p>
            <a:endParaRPr lang="en-US" dirty="0"/>
          </a:p>
          <a:p>
            <a:endParaRPr lang="en-US" dirty="0"/>
          </a:p>
          <a:p>
            <a:r>
              <a:rPr lang="en-US" dirty="0"/>
              <a:t>Date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45465115"/>
              </p:ext>
            </p:extLst>
          </p:nvPr>
        </p:nvGraphicFramePr>
        <p:xfrm>
          <a:off x="304800" y="304800"/>
          <a:ext cx="6172200" cy="7848600"/>
        </p:xfrm>
        <a:graphic>
          <a:graphicData uri="http://schemas.openxmlformats.org/drawingml/2006/table">
            <a:tbl>
              <a:tblPr firstRow="1" bandRow="1">
                <a:tableStyleId>{5C22544A-7EE6-4342-B048-85BDC9FD1C3A}</a:tableStyleId>
              </a:tblPr>
              <a:tblGrid>
                <a:gridCol w="3086100">
                  <a:extLst>
                    <a:ext uri="{9D8B030D-6E8A-4147-A177-3AD203B41FA5}">
                      <a16:colId xmlns="" xmlns:a16="http://schemas.microsoft.com/office/drawing/2014/main" val="1626428214"/>
                    </a:ext>
                  </a:extLst>
                </a:gridCol>
                <a:gridCol w="3086100">
                  <a:extLst>
                    <a:ext uri="{9D8B030D-6E8A-4147-A177-3AD203B41FA5}">
                      <a16:colId xmlns="" xmlns:a16="http://schemas.microsoft.com/office/drawing/2014/main" val="1520245671"/>
                    </a:ext>
                  </a:extLst>
                </a:gridCol>
              </a:tblGrid>
              <a:tr h="381000">
                <a:tc>
                  <a:txBody>
                    <a:bodyPr/>
                    <a:lstStyle/>
                    <a:p>
                      <a:r>
                        <a:rPr lang="en-US"/>
                        <a:t>Gift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a:t>Description</a:t>
                      </a:r>
                    </a:p>
                  </a:txBody>
                  <a:tcPr>
                    <a:lnL w="12700" cmpd="sng">
                      <a:noFill/>
                    </a:lnL>
                  </a:tcPr>
                </a:tc>
                <a:extLst>
                  <a:ext uri="{0D108BD9-81ED-4DB2-BD59-A6C34878D82A}">
                    <a16:rowId xmlns="" xmlns:a16="http://schemas.microsoft.com/office/drawing/2014/main" val="346933860"/>
                  </a:ext>
                </a:extLst>
              </a:tr>
              <a:tr h="381000">
                <a:tc>
                  <a:txBody>
                    <a:bodyPr/>
                    <a:lstStyle/>
                    <a:p>
                      <a:r>
                        <a:rPr lang="en-US" sz="1100"/>
                        <a:t>Knowledge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generate, collect, and analyze ideas that are important for the health of the church. </a:t>
                      </a:r>
                    </a:p>
                  </a:txBody>
                  <a:tcPr>
                    <a:lnL w="12700" cmpd="sng">
                      <a:noFill/>
                    </a:lnL>
                  </a:tcPr>
                </a:tc>
                <a:extLst>
                  <a:ext uri="{0D108BD9-81ED-4DB2-BD59-A6C34878D82A}">
                    <a16:rowId xmlns="" xmlns:a16="http://schemas.microsoft.com/office/drawing/2014/main" val="3979377737"/>
                  </a:ext>
                </a:extLst>
              </a:tr>
              <a:tr h="381000">
                <a:tc>
                  <a:txBody>
                    <a:bodyPr/>
                    <a:lstStyle/>
                    <a:p>
                      <a:r>
                        <a:rPr lang="en-US" sz="1100"/>
                        <a:t>Leadership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set goals for the church and to communicate them in such a way that others volunteer to achieve them. </a:t>
                      </a:r>
                    </a:p>
                  </a:txBody>
                  <a:tcPr>
                    <a:lnL w="12700" cmpd="sng">
                      <a:noFill/>
                    </a:lnL>
                  </a:tcPr>
                </a:tc>
                <a:extLst>
                  <a:ext uri="{0D108BD9-81ED-4DB2-BD59-A6C34878D82A}">
                    <a16:rowId xmlns="" xmlns:a16="http://schemas.microsoft.com/office/drawing/2014/main" val="1682520253"/>
                  </a:ext>
                </a:extLst>
              </a:tr>
              <a:tr h="381000">
                <a:tc>
                  <a:txBody>
                    <a:bodyPr/>
                    <a:lstStyle/>
                    <a:p>
                      <a:r>
                        <a:rPr lang="en-US" sz="1100"/>
                        <a:t>Mercy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demonstrate empathy through practical deeds toward those who are troubled in mind, body, or spirit. </a:t>
                      </a:r>
                    </a:p>
                  </a:txBody>
                  <a:tcPr>
                    <a:lnL w="12700" cmpd="sng">
                      <a:noFill/>
                    </a:lnL>
                  </a:tcPr>
                </a:tc>
                <a:extLst>
                  <a:ext uri="{0D108BD9-81ED-4DB2-BD59-A6C34878D82A}">
                    <a16:rowId xmlns="" xmlns:a16="http://schemas.microsoft.com/office/drawing/2014/main" val="1413855240"/>
                  </a:ext>
                </a:extLst>
              </a:tr>
              <a:tr h="381000">
                <a:tc>
                  <a:txBody>
                    <a:bodyPr/>
                    <a:lstStyle/>
                    <a:p>
                      <a:r>
                        <a:rPr lang="en-US" sz="1100"/>
                        <a:t>Miracles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serve as human instruments through whom God performs powerful acts that surpass natural laws in order to communicate a specific message to God’s people. </a:t>
                      </a:r>
                    </a:p>
                  </a:txBody>
                  <a:tcPr>
                    <a:lnL w="12700" cmpd="sng">
                      <a:noFill/>
                    </a:lnL>
                  </a:tcPr>
                </a:tc>
                <a:extLst>
                  <a:ext uri="{0D108BD9-81ED-4DB2-BD59-A6C34878D82A}">
                    <a16:rowId xmlns="" xmlns:a16="http://schemas.microsoft.com/office/drawing/2014/main" val="416513714"/>
                  </a:ext>
                </a:extLst>
              </a:tr>
              <a:tr h="381000">
                <a:tc>
                  <a:txBody>
                    <a:bodyPr/>
                    <a:lstStyle/>
                    <a:p>
                      <a:r>
                        <a:rPr lang="en-US" sz="1100"/>
                        <a:t>Missionary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utilize their other gifts in a second culture.</a:t>
                      </a:r>
                    </a:p>
                  </a:txBody>
                  <a:tcPr>
                    <a:lnL w="12700" cmpd="sng">
                      <a:noFill/>
                    </a:lnL>
                  </a:tcPr>
                </a:tc>
                <a:extLst>
                  <a:ext uri="{0D108BD9-81ED-4DB2-BD59-A6C34878D82A}">
                    <a16:rowId xmlns="" xmlns:a16="http://schemas.microsoft.com/office/drawing/2014/main" val="3334429341"/>
                  </a:ext>
                </a:extLst>
              </a:tr>
              <a:tr h="381000">
                <a:tc>
                  <a:txBody>
                    <a:bodyPr/>
                    <a:lstStyle/>
                    <a:p>
                      <a:r>
                        <a:rPr lang="en-US" sz="1100"/>
                        <a:t>Music</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play a musical instrument or to use their voice in singing for the glory of God and the edification of others. </a:t>
                      </a:r>
                    </a:p>
                  </a:txBody>
                  <a:tcPr>
                    <a:lnL w="12700" cmpd="sng">
                      <a:noFill/>
                    </a:lnL>
                  </a:tcPr>
                </a:tc>
                <a:extLst>
                  <a:ext uri="{0D108BD9-81ED-4DB2-BD59-A6C34878D82A}">
                    <a16:rowId xmlns="" xmlns:a16="http://schemas.microsoft.com/office/drawing/2014/main" val="3239986936"/>
                  </a:ext>
                </a:extLst>
              </a:tr>
              <a:tr h="381000">
                <a:tc>
                  <a:txBody>
                    <a:bodyPr/>
                    <a:lstStyle/>
                    <a:p>
                      <a:r>
                        <a:rPr lang="en-US" sz="1100"/>
                        <a:t>Organization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understand goals for specific areas of ministry and to draft effective plans toward reaching these goals. </a:t>
                      </a:r>
                    </a:p>
                  </a:txBody>
                  <a:tcPr>
                    <a:lnL w="12700" cmpd="sng">
                      <a:noFill/>
                    </a:lnL>
                  </a:tcPr>
                </a:tc>
                <a:extLst>
                  <a:ext uri="{0D108BD9-81ED-4DB2-BD59-A6C34878D82A}">
                    <a16:rowId xmlns="" xmlns:a16="http://schemas.microsoft.com/office/drawing/2014/main" val="2676680689"/>
                  </a:ext>
                </a:extLst>
              </a:tr>
              <a:tr h="381000">
                <a:tc>
                  <a:txBody>
                    <a:bodyPr/>
                    <a:lstStyle/>
                    <a:p>
                      <a:r>
                        <a:rPr lang="en-US" sz="1100"/>
                        <a:t>Prayer</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pray for concrete requests over long periods of time, and to receive visible answers far more frequently than most Christians. </a:t>
                      </a:r>
                    </a:p>
                  </a:txBody>
                  <a:tcPr>
                    <a:lnL w="12700" cmpd="sng">
                      <a:noFill/>
                    </a:lnL>
                  </a:tcPr>
                </a:tc>
                <a:extLst>
                  <a:ext uri="{0D108BD9-81ED-4DB2-BD59-A6C34878D82A}">
                    <a16:rowId xmlns="" xmlns:a16="http://schemas.microsoft.com/office/drawing/2014/main" val="2823551748"/>
                  </a:ext>
                </a:extLst>
              </a:tr>
              <a:tr h="381000">
                <a:tc>
                  <a:txBody>
                    <a:bodyPr/>
                    <a:lstStyle/>
                    <a:p>
                      <a:r>
                        <a:rPr lang="en-US" sz="1100"/>
                        <a:t>Prophecy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receive a message from God by the Holy Spirit and to communicate it to other people. </a:t>
                      </a:r>
                    </a:p>
                  </a:txBody>
                  <a:tcPr>
                    <a:lnL w="12700" cmpd="sng">
                      <a:noFill/>
                    </a:lnL>
                  </a:tcPr>
                </a:tc>
                <a:extLst>
                  <a:ext uri="{0D108BD9-81ED-4DB2-BD59-A6C34878D82A}">
                    <a16:rowId xmlns="" xmlns:a16="http://schemas.microsoft.com/office/drawing/2014/main" val="4033712823"/>
                  </a:ext>
                </a:extLst>
              </a:tr>
              <a:tr h="381000">
                <a:tc>
                  <a:txBody>
                    <a:bodyPr/>
                    <a:lstStyle/>
                    <a:p>
                      <a:r>
                        <a:rPr lang="en-US" sz="1100"/>
                        <a:t>Service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recognize where their participation is needed and to make sure that the most urgent jobs get done. </a:t>
                      </a:r>
                    </a:p>
                  </a:txBody>
                  <a:tcPr>
                    <a:lnL w="12700" cmpd="sng">
                      <a:noFill/>
                    </a:lnL>
                  </a:tcPr>
                </a:tc>
                <a:extLst>
                  <a:ext uri="{0D108BD9-81ED-4DB2-BD59-A6C34878D82A}">
                    <a16:rowId xmlns="" xmlns:a16="http://schemas.microsoft.com/office/drawing/2014/main" val="2420897334"/>
                  </a:ext>
                </a:extLst>
              </a:tr>
              <a:tr h="381000">
                <a:tc>
                  <a:txBody>
                    <a:bodyPr/>
                    <a:lstStyle/>
                    <a:p>
                      <a:r>
                        <a:rPr lang="en-US" sz="1100"/>
                        <a:t>Shepherding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assume long-term personal responsibility for the spiritual well-being of a group of believers. </a:t>
                      </a:r>
                    </a:p>
                  </a:txBody>
                  <a:tcPr>
                    <a:lnL w="12700" cmpd="sng">
                      <a:noFill/>
                    </a:lnL>
                  </a:tcPr>
                </a:tc>
                <a:extLst>
                  <a:ext uri="{0D108BD9-81ED-4DB2-BD59-A6C34878D82A}">
                    <a16:rowId xmlns="" xmlns:a16="http://schemas.microsoft.com/office/drawing/2014/main" val="729376421"/>
                  </a:ext>
                </a:extLst>
              </a:tr>
              <a:tr h="381000">
                <a:tc>
                  <a:txBody>
                    <a:bodyPr/>
                    <a:lstStyle/>
                    <a:p>
                      <a:r>
                        <a:rPr lang="en-US" sz="1100"/>
                        <a:t>Singleness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live happily as singles while contributing more effectively to the kingdom of God.</a:t>
                      </a:r>
                    </a:p>
                  </a:txBody>
                  <a:tcPr>
                    <a:lnL w="12700" cmpd="sng">
                      <a:noFill/>
                    </a:lnL>
                  </a:tcPr>
                </a:tc>
                <a:extLst>
                  <a:ext uri="{0D108BD9-81ED-4DB2-BD59-A6C34878D82A}">
                    <a16:rowId xmlns="" xmlns:a16="http://schemas.microsoft.com/office/drawing/2014/main" val="2961454027"/>
                  </a:ext>
                </a:extLst>
              </a:tr>
            </a:tbl>
          </a:graphicData>
        </a:graphic>
      </p:graphicFrame>
      <p:sp>
        <p:nvSpPr>
          <p:cNvPr id="3" name="Slide Number Placeholder 2"/>
          <p:cNvSpPr>
            <a:spLocks noGrp="1"/>
          </p:cNvSpPr>
          <p:nvPr>
            <p:ph type="sldNum" sz="quarter" idx="12"/>
          </p:nvPr>
        </p:nvSpPr>
        <p:spPr>
          <a:xfrm>
            <a:off x="6248400" y="8543926"/>
            <a:ext cx="511374" cy="486833"/>
          </a:xfrm>
        </p:spPr>
        <p:txBody>
          <a:bodyPr/>
          <a:lstStyle/>
          <a:p>
            <a:fld id="{DEDE9D30-8353-42FF-A166-99429C805B75}" type="slidenum">
              <a:rPr lang="en-US" smtClean="0"/>
              <a:pPr/>
              <a:t>10</a:t>
            </a:fld>
            <a:endParaRPr lang="en-US"/>
          </a:p>
        </p:txBody>
      </p:sp>
    </p:spTree>
    <p:extLst>
      <p:ext uri="{BB962C8B-B14F-4D97-AF65-F5344CB8AC3E}">
        <p14:creationId xmlns:p14="http://schemas.microsoft.com/office/powerpoint/2010/main" val="2816209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17375002"/>
              </p:ext>
            </p:extLst>
          </p:nvPr>
        </p:nvGraphicFramePr>
        <p:xfrm>
          <a:off x="304800" y="304800"/>
          <a:ext cx="6172200" cy="5090160"/>
        </p:xfrm>
        <a:graphic>
          <a:graphicData uri="http://schemas.openxmlformats.org/drawingml/2006/table">
            <a:tbl>
              <a:tblPr firstRow="1" bandRow="1">
                <a:tableStyleId>{5C22544A-7EE6-4342-B048-85BDC9FD1C3A}</a:tableStyleId>
              </a:tblPr>
              <a:tblGrid>
                <a:gridCol w="3086100">
                  <a:extLst>
                    <a:ext uri="{9D8B030D-6E8A-4147-A177-3AD203B41FA5}">
                      <a16:colId xmlns="" xmlns:a16="http://schemas.microsoft.com/office/drawing/2014/main" val="1626428214"/>
                    </a:ext>
                  </a:extLst>
                </a:gridCol>
                <a:gridCol w="3086100">
                  <a:extLst>
                    <a:ext uri="{9D8B030D-6E8A-4147-A177-3AD203B41FA5}">
                      <a16:colId xmlns="" xmlns:a16="http://schemas.microsoft.com/office/drawing/2014/main" val="1520245671"/>
                    </a:ext>
                  </a:extLst>
                </a:gridCol>
              </a:tblGrid>
              <a:tr h="381000">
                <a:tc>
                  <a:txBody>
                    <a:bodyPr/>
                    <a:lstStyle/>
                    <a:p>
                      <a:r>
                        <a:rPr lang="en-US"/>
                        <a:t>Gift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a:t>Description</a:t>
                      </a:r>
                    </a:p>
                  </a:txBody>
                  <a:tcPr>
                    <a:lnL w="12700" cmpd="sng">
                      <a:noFill/>
                    </a:lnL>
                  </a:tcPr>
                </a:tc>
                <a:extLst>
                  <a:ext uri="{0D108BD9-81ED-4DB2-BD59-A6C34878D82A}">
                    <a16:rowId xmlns="" xmlns:a16="http://schemas.microsoft.com/office/drawing/2014/main" val="346933860"/>
                  </a:ext>
                </a:extLst>
              </a:tr>
              <a:tr h="381000">
                <a:tc>
                  <a:txBody>
                    <a:bodyPr/>
                    <a:lstStyle/>
                    <a:p>
                      <a:r>
                        <a:rPr lang="en-US" sz="1100"/>
                        <a:t>Suffering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suffer for their faith while at the same time maintaining a joyful, victorious spirit. </a:t>
                      </a:r>
                    </a:p>
                  </a:txBody>
                  <a:tcPr>
                    <a:lnL w="12700" cmpd="sng">
                      <a:noFill/>
                    </a:lnL>
                  </a:tcPr>
                </a:tc>
                <a:extLst>
                  <a:ext uri="{0D108BD9-81ED-4DB2-BD59-A6C34878D82A}">
                    <a16:rowId xmlns="" xmlns:a16="http://schemas.microsoft.com/office/drawing/2014/main" val="3334429341"/>
                  </a:ext>
                </a:extLst>
              </a:tr>
              <a:tr h="381000">
                <a:tc>
                  <a:txBody>
                    <a:bodyPr/>
                    <a:lstStyle/>
                    <a:p>
                      <a:r>
                        <a:rPr lang="en-US" sz="1100"/>
                        <a:t>Teaching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communicate truth in a manner that enables others to learn and contributes to the health of the church. </a:t>
                      </a:r>
                    </a:p>
                  </a:txBody>
                  <a:tcPr>
                    <a:lnL w="12700" cmpd="sng">
                      <a:noFill/>
                    </a:lnL>
                  </a:tcPr>
                </a:tc>
                <a:extLst>
                  <a:ext uri="{0D108BD9-81ED-4DB2-BD59-A6C34878D82A}">
                    <a16:rowId xmlns="" xmlns:a16="http://schemas.microsoft.com/office/drawing/2014/main" val="3239986936"/>
                  </a:ext>
                </a:extLst>
              </a:tr>
              <a:tr h="381000">
                <a:tc>
                  <a:txBody>
                    <a:bodyPr/>
                    <a:lstStyle/>
                    <a:p>
                      <a:r>
                        <a:rPr lang="en-US" sz="1100"/>
                        <a:t>Tongues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use a language they have never learned, either in their personal prayer times or for a public message. </a:t>
                      </a:r>
                    </a:p>
                  </a:txBody>
                  <a:tcPr>
                    <a:lnL w="12700" cmpd="sng">
                      <a:noFill/>
                    </a:lnL>
                  </a:tcPr>
                </a:tc>
                <a:extLst>
                  <a:ext uri="{0D108BD9-81ED-4DB2-BD59-A6C34878D82A}">
                    <a16:rowId xmlns="" xmlns:a16="http://schemas.microsoft.com/office/drawing/2014/main" val="2676680689"/>
                  </a:ext>
                </a:extLst>
              </a:tr>
              <a:tr h="381000">
                <a:tc>
                  <a:txBody>
                    <a:bodyPr/>
                    <a:lstStyle/>
                    <a:p>
                      <a:r>
                        <a:rPr lang="en-US" sz="1100"/>
                        <a:t>Voluntary Poverty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deny themselves material well being so that they can maintain a standard of living that parallels the poor. </a:t>
                      </a:r>
                    </a:p>
                  </a:txBody>
                  <a:tcPr>
                    <a:lnL w="12700" cmpd="sng">
                      <a:noFill/>
                    </a:lnL>
                  </a:tcPr>
                </a:tc>
                <a:extLst>
                  <a:ext uri="{0D108BD9-81ED-4DB2-BD59-A6C34878D82A}">
                    <a16:rowId xmlns="" xmlns:a16="http://schemas.microsoft.com/office/drawing/2014/main" val="2823551748"/>
                  </a:ext>
                </a:extLst>
              </a:tr>
              <a:tr h="381000">
                <a:tc>
                  <a:txBody>
                    <a:bodyPr/>
                    <a:lstStyle/>
                    <a:p>
                      <a:r>
                        <a:rPr lang="en-US" sz="1100"/>
                        <a:t>Wisdom</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100"/>
                        <a:t>This gift enables Christians to help others apply existing knowledge to specific situations. </a:t>
                      </a:r>
                    </a:p>
                  </a:txBody>
                  <a:tcPr>
                    <a:lnL w="12700" cmpd="sng">
                      <a:noFill/>
                    </a:lnL>
                  </a:tcPr>
                </a:tc>
                <a:extLst>
                  <a:ext uri="{0D108BD9-81ED-4DB2-BD59-A6C34878D82A}">
                    <a16:rowId xmlns="" xmlns:a16="http://schemas.microsoft.com/office/drawing/2014/main" val="4033712823"/>
                  </a:ext>
                </a:extLst>
              </a:tr>
              <a:tr h="381000">
                <a:tc>
                  <a:txBody>
                    <a:bodyPr/>
                    <a:lstStyle/>
                    <a:p>
                      <a:endParaRPr lang="en-US" sz="110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100"/>
                    </a:p>
                  </a:txBody>
                  <a:tcPr>
                    <a:lnL w="12700" cmpd="sng">
                      <a:noFill/>
                    </a:lnL>
                  </a:tcPr>
                </a:tc>
                <a:extLst>
                  <a:ext uri="{0D108BD9-81ED-4DB2-BD59-A6C34878D82A}">
                    <a16:rowId xmlns="" xmlns:a16="http://schemas.microsoft.com/office/drawing/2014/main" val="662257881"/>
                  </a:ext>
                </a:extLst>
              </a:tr>
              <a:tr h="381000">
                <a:tc>
                  <a:txBody>
                    <a:bodyPr/>
                    <a:lstStyle/>
                    <a:p>
                      <a:endParaRPr lang="en-US" sz="110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100"/>
                    </a:p>
                  </a:txBody>
                  <a:tcPr>
                    <a:lnL w="12700" cmpd="sng">
                      <a:noFill/>
                    </a:lnL>
                  </a:tcPr>
                </a:tc>
                <a:extLst>
                  <a:ext uri="{0D108BD9-81ED-4DB2-BD59-A6C34878D82A}">
                    <a16:rowId xmlns="" xmlns:a16="http://schemas.microsoft.com/office/drawing/2014/main" val="1009622823"/>
                  </a:ext>
                </a:extLst>
              </a:tr>
              <a:tr h="381000">
                <a:tc>
                  <a:txBody>
                    <a:bodyPr/>
                    <a:lstStyle/>
                    <a:p>
                      <a:endParaRPr lang="en-US" sz="110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100"/>
                    </a:p>
                  </a:txBody>
                  <a:tcPr>
                    <a:lnL w="12700" cmpd="sng">
                      <a:noFill/>
                    </a:lnL>
                  </a:tcPr>
                </a:tc>
                <a:extLst>
                  <a:ext uri="{0D108BD9-81ED-4DB2-BD59-A6C34878D82A}">
                    <a16:rowId xmlns="" xmlns:a16="http://schemas.microsoft.com/office/drawing/2014/main" val="3260177819"/>
                  </a:ext>
                </a:extLst>
              </a:tr>
              <a:tr h="381000">
                <a:tc>
                  <a:txBody>
                    <a:bodyPr/>
                    <a:lstStyle/>
                    <a:p>
                      <a:endParaRPr lang="en-US" sz="110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100"/>
                    </a:p>
                  </a:txBody>
                  <a:tcPr>
                    <a:lnL w="12700" cmpd="sng">
                      <a:noFill/>
                    </a:lnL>
                  </a:tcPr>
                </a:tc>
                <a:extLst>
                  <a:ext uri="{0D108BD9-81ED-4DB2-BD59-A6C34878D82A}">
                    <a16:rowId xmlns="" xmlns:a16="http://schemas.microsoft.com/office/drawing/2014/main" val="2485711564"/>
                  </a:ext>
                </a:extLst>
              </a:tr>
              <a:tr h="381000">
                <a:tc>
                  <a:txBody>
                    <a:bodyPr/>
                    <a:lstStyle/>
                    <a:p>
                      <a:endParaRPr lang="en-US" sz="110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US" sz="1100"/>
                    </a:p>
                  </a:txBody>
                  <a:tcPr>
                    <a:lnL w="12700" cmpd="sng">
                      <a:noFill/>
                    </a:lnL>
                  </a:tcPr>
                </a:tc>
                <a:extLst>
                  <a:ext uri="{0D108BD9-81ED-4DB2-BD59-A6C34878D82A}">
                    <a16:rowId xmlns="" xmlns:a16="http://schemas.microsoft.com/office/drawing/2014/main" val="2331083177"/>
                  </a:ext>
                </a:extLst>
              </a:tr>
            </a:tbl>
          </a:graphicData>
        </a:graphic>
      </p:graphicFrame>
      <p:sp>
        <p:nvSpPr>
          <p:cNvPr id="5" name="TextBox 4"/>
          <p:cNvSpPr txBox="1"/>
          <p:nvPr/>
        </p:nvSpPr>
        <p:spPr>
          <a:xfrm>
            <a:off x="-6553200" y="487918"/>
            <a:ext cx="6172200" cy="369332"/>
          </a:xfrm>
          <a:prstGeom prst="rect">
            <a:avLst/>
          </a:prstGeom>
          <a:noFill/>
        </p:spPr>
        <p:txBody>
          <a:bodyPr wrap="square" rtlCol="0">
            <a:spAutoFit/>
          </a:bodyPr>
          <a:lstStyle/>
          <a:p>
            <a:endParaRPr lang="en-US"/>
          </a:p>
        </p:txBody>
      </p:sp>
      <p:sp>
        <p:nvSpPr>
          <p:cNvPr id="3" name="Slide Number Placeholder 2"/>
          <p:cNvSpPr>
            <a:spLocks noGrp="1"/>
          </p:cNvSpPr>
          <p:nvPr>
            <p:ph type="sldNum" sz="quarter" idx="12"/>
          </p:nvPr>
        </p:nvSpPr>
        <p:spPr/>
        <p:txBody>
          <a:bodyPr/>
          <a:lstStyle/>
          <a:p>
            <a:fld id="{DEDE9D30-8353-42FF-A166-99429C805B75}" type="slidenum">
              <a:rPr lang="en-US" smtClean="0"/>
              <a:pPr/>
              <a:t>11</a:t>
            </a:fld>
            <a:endParaRPr lang="en-US"/>
          </a:p>
        </p:txBody>
      </p:sp>
    </p:spTree>
    <p:extLst>
      <p:ext uri="{BB962C8B-B14F-4D97-AF65-F5344CB8AC3E}">
        <p14:creationId xmlns:p14="http://schemas.microsoft.com/office/powerpoint/2010/main" val="3159529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a:p>
          <a:p>
            <a:pPr marL="109728" indent="0">
              <a:buNone/>
            </a:pPr>
            <a:r>
              <a:rPr lang="en-US" sz="1200"/>
              <a:t>When we speak of someone’s passion, of what he or she is really motivated to do, we sometimes say that “she/he has a heart for that ministry/age group.” Even as we have differing gifts, so we have differing interests and passions as well.  </a:t>
            </a:r>
          </a:p>
          <a:p>
            <a:pPr marL="109728" indent="0">
              <a:buNone/>
            </a:pPr>
            <a:endParaRPr lang="en-US" sz="1200"/>
          </a:p>
          <a:p>
            <a:pPr marL="109728" indent="0">
              <a:buNone/>
            </a:pPr>
            <a:r>
              <a:rPr lang="en-US" sz="1200"/>
              <a:t>How would you complete the following sentence?</a:t>
            </a:r>
          </a:p>
          <a:p>
            <a:pPr marL="109728" indent="0">
              <a:buNone/>
            </a:pPr>
            <a:endParaRPr lang="en-US" sz="1200"/>
          </a:p>
          <a:p>
            <a:pPr marL="109728" indent="0">
              <a:buNone/>
            </a:pPr>
            <a:r>
              <a:rPr lang="en-US" sz="1200"/>
              <a:t> • I love to____________________________________________________</a:t>
            </a:r>
          </a:p>
          <a:p>
            <a:pPr marL="109728" indent="0">
              <a:buNone/>
            </a:pPr>
            <a:endParaRPr lang="en-US" sz="1200"/>
          </a:p>
          <a:p>
            <a:pPr marL="109728" indent="0">
              <a:buNone/>
            </a:pPr>
            <a:r>
              <a:rPr lang="en-US" sz="1200"/>
              <a:t>• I love to ____________________________________________________</a:t>
            </a:r>
          </a:p>
          <a:p>
            <a:pPr marL="109728" indent="0">
              <a:buNone/>
            </a:pPr>
            <a:endParaRPr lang="en-US" sz="1200"/>
          </a:p>
          <a:p>
            <a:pPr marL="109728" indent="0">
              <a:buNone/>
            </a:pPr>
            <a:r>
              <a:rPr lang="en-US" sz="1200"/>
              <a:t> • I love to____________________________________________________</a:t>
            </a:r>
          </a:p>
          <a:p>
            <a:pPr marL="109728" indent="0">
              <a:buNone/>
            </a:pPr>
            <a:endParaRPr lang="en-US" sz="1200"/>
          </a:p>
          <a:p>
            <a:pPr marL="109728" indent="0">
              <a:buNone/>
            </a:pPr>
            <a:r>
              <a:rPr lang="en-US" sz="1200"/>
              <a:t>With what age group or type of people do you love to work most? </a:t>
            </a:r>
          </a:p>
          <a:p>
            <a:pPr marL="109728" indent="0">
              <a:buNone/>
            </a:pPr>
            <a:endParaRPr lang="en-US" sz="1200"/>
          </a:p>
          <a:p>
            <a:pPr marL="109728" indent="0">
              <a:buNone/>
            </a:pPr>
            <a:endParaRPr lang="en-US" sz="1200"/>
          </a:p>
          <a:p>
            <a:pPr marL="109728" indent="0">
              <a:buNone/>
            </a:pPr>
            <a:r>
              <a:rPr lang="en-US" sz="1200"/>
              <a:t>What church ministries, issues, or possible needs excite or concern you the most? </a:t>
            </a:r>
          </a:p>
          <a:p>
            <a:pPr marL="109728" indent="0">
              <a:buNone/>
            </a:pPr>
            <a:endParaRPr lang="en-US" sz="1200"/>
          </a:p>
          <a:p>
            <a:pPr marL="109728" indent="0">
              <a:buNone/>
            </a:pPr>
            <a:endParaRPr lang="en-US" sz="1200"/>
          </a:p>
          <a:p>
            <a:pPr marL="109728" indent="0">
              <a:buNone/>
            </a:pPr>
            <a:r>
              <a:rPr lang="en-US" sz="1200"/>
              <a:t>Is there a ministry or mission that keeps coming to your mind again and again? </a:t>
            </a:r>
          </a:p>
          <a:p>
            <a:pPr marL="109728" indent="0">
              <a:buNone/>
            </a:pPr>
            <a:endParaRPr lang="en-US" sz="1200"/>
          </a:p>
          <a:p>
            <a:pPr marL="109728" indent="0">
              <a:buNone/>
            </a:pPr>
            <a:endParaRPr lang="en-US" sz="1200"/>
          </a:p>
          <a:p>
            <a:pPr marL="109728" indent="0">
              <a:buNone/>
            </a:pPr>
            <a:r>
              <a:rPr lang="en-US" sz="1200"/>
              <a:t>On the next page, circle the ministries you have a heart for.</a:t>
            </a:r>
          </a:p>
        </p:txBody>
      </p:sp>
      <p:sp>
        <p:nvSpPr>
          <p:cNvPr id="5" name="Rectangle 4"/>
          <p:cNvSpPr/>
          <p:nvPr/>
        </p:nvSpPr>
        <p:spPr>
          <a:xfrm flipH="1">
            <a:off x="457200" y="1890184"/>
            <a:ext cx="3124200" cy="369332"/>
          </a:xfrm>
          <a:prstGeom prst="rect">
            <a:avLst/>
          </a:prstGeom>
          <a:noFill/>
        </p:spPr>
        <p:txBody>
          <a:bodyPr wrap="square" lIns="91440" tIns="45720" rIns="91440" bIns="45720">
            <a:spAutoFit/>
          </a:bodyPr>
          <a:lstStyle/>
          <a:p>
            <a:r>
              <a:rPr lang="en-US" b="1">
                <a:ln w="9525">
                  <a:solidFill>
                    <a:schemeClr val="bg1"/>
                  </a:solidFill>
                  <a:prstDash val="solid"/>
                </a:ln>
                <a:effectLst>
                  <a:outerShdw blurRad="12700" dist="38100" dir="2700000" algn="tl" rotWithShape="0">
                    <a:schemeClr val="bg1">
                      <a:lumMod val="50000"/>
                    </a:schemeClr>
                  </a:outerShdw>
                </a:effectLst>
              </a:rPr>
              <a:t>Heart</a:t>
            </a:r>
            <a:endParaRPr lang="en-US"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Title 5"/>
          <p:cNvSpPr>
            <a:spLocks noGrp="1"/>
          </p:cNvSpPr>
          <p:nvPr>
            <p:ph type="title"/>
          </p:nvPr>
        </p:nvSpPr>
        <p:spPr>
          <a:prstGeom prst="rect">
            <a:avLst/>
          </a:prstGeom>
          <a:noFill/>
        </p:spPr>
        <p:txBody>
          <a:bodyPr wrap="none" lIns="91440" tIns="45720" rIns="91440" bIns="45720">
            <a:spAutoFit/>
          </a:bodyPr>
          <a:lstStyle/>
          <a:p>
            <a:pPr algn="ctr"/>
            <a: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S.H.A.P.E.</a:t>
            </a:r>
            <a:b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2400"/>
              <a:t>Your Spiritual Gifting</a:t>
            </a:r>
            <a:endPar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Slide Number Placeholder 3"/>
          <p:cNvSpPr>
            <a:spLocks noGrp="1"/>
          </p:cNvSpPr>
          <p:nvPr>
            <p:ph type="sldNum" sz="quarter" idx="12"/>
          </p:nvPr>
        </p:nvSpPr>
        <p:spPr>
          <a:xfrm>
            <a:off x="6324600" y="8543926"/>
            <a:ext cx="435174" cy="486833"/>
          </a:xfrm>
        </p:spPr>
        <p:txBody>
          <a:bodyPr/>
          <a:lstStyle/>
          <a:p>
            <a:fld id="{DEDE9D30-8353-42FF-A166-99429C805B75}" type="slidenum">
              <a:rPr lang="en-US" smtClean="0"/>
              <a:pPr/>
              <a:t>12</a:t>
            </a:fld>
            <a:endParaRPr lang="en-US"/>
          </a:p>
        </p:txBody>
      </p:sp>
    </p:spTree>
    <p:extLst>
      <p:ext uri="{BB962C8B-B14F-4D97-AF65-F5344CB8AC3E}">
        <p14:creationId xmlns:p14="http://schemas.microsoft.com/office/powerpoint/2010/main" val="3684527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720504"/>
              </p:ext>
            </p:extLst>
          </p:nvPr>
        </p:nvGraphicFramePr>
        <p:xfrm>
          <a:off x="342900" y="381000"/>
          <a:ext cx="6172200" cy="627888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3853459971"/>
                    </a:ext>
                  </a:extLst>
                </a:gridCol>
                <a:gridCol w="2057400">
                  <a:extLst>
                    <a:ext uri="{9D8B030D-6E8A-4147-A177-3AD203B41FA5}">
                      <a16:colId xmlns="" xmlns:a16="http://schemas.microsoft.com/office/drawing/2014/main" val="299054290"/>
                    </a:ext>
                  </a:extLst>
                </a:gridCol>
                <a:gridCol w="2057400">
                  <a:extLst>
                    <a:ext uri="{9D8B030D-6E8A-4147-A177-3AD203B41FA5}">
                      <a16:colId xmlns="" xmlns:a16="http://schemas.microsoft.com/office/drawing/2014/main" val="802407479"/>
                    </a:ext>
                  </a:extLst>
                </a:gridCol>
              </a:tblGrid>
              <a:tr h="370840">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 xmlns:a16="http://schemas.microsoft.com/office/drawing/2014/main" val="3480491378"/>
                  </a:ext>
                </a:extLst>
              </a:tr>
              <a:tr h="370840">
                <a:tc>
                  <a:txBody>
                    <a:bodyPr/>
                    <a:lstStyle/>
                    <a:p>
                      <a:r>
                        <a:rPr lang="en-US" sz="1200"/>
                        <a:t>Abuse/Family Violence</a:t>
                      </a:r>
                    </a:p>
                  </a:txBody>
                  <a:tcPr/>
                </a:tc>
                <a:tc>
                  <a:txBody>
                    <a:bodyPr/>
                    <a:lstStyle/>
                    <a:p>
                      <a:r>
                        <a:rPr lang="en-US" sz="1200"/>
                        <a:t>Homeless</a:t>
                      </a:r>
                    </a:p>
                  </a:txBody>
                  <a:tcPr/>
                </a:tc>
                <a:tc>
                  <a:txBody>
                    <a:bodyPr/>
                    <a:lstStyle/>
                    <a:p>
                      <a:r>
                        <a:rPr lang="en-US" sz="1200"/>
                        <a:t>Repair</a:t>
                      </a:r>
                    </a:p>
                  </a:txBody>
                  <a:tcPr/>
                </a:tc>
                <a:extLst>
                  <a:ext uri="{0D108BD9-81ED-4DB2-BD59-A6C34878D82A}">
                    <a16:rowId xmlns="" xmlns:a16="http://schemas.microsoft.com/office/drawing/2014/main" val="2899166306"/>
                  </a:ext>
                </a:extLst>
              </a:tr>
              <a:tr h="370840">
                <a:tc>
                  <a:txBody>
                    <a:bodyPr/>
                    <a:lstStyle/>
                    <a:p>
                      <a:r>
                        <a:rPr lang="en-US" sz="1200"/>
                        <a:t>Addiction Recovery</a:t>
                      </a:r>
                    </a:p>
                  </a:txBody>
                  <a:tcPr/>
                </a:tc>
                <a:tc>
                  <a:txBody>
                    <a:bodyPr/>
                    <a:lstStyle/>
                    <a:p>
                      <a:r>
                        <a:rPr lang="en-US" sz="1200"/>
                        <a:t>Hospitality</a:t>
                      </a:r>
                    </a:p>
                  </a:txBody>
                  <a:tcPr/>
                </a:tc>
                <a:tc>
                  <a:txBody>
                    <a:bodyPr/>
                    <a:lstStyle/>
                    <a:p>
                      <a:r>
                        <a:rPr lang="en-US" sz="1200"/>
                        <a:t>Sanctity of Life</a:t>
                      </a:r>
                    </a:p>
                  </a:txBody>
                  <a:tcPr/>
                </a:tc>
                <a:extLst>
                  <a:ext uri="{0D108BD9-81ED-4DB2-BD59-A6C34878D82A}">
                    <a16:rowId xmlns="" xmlns:a16="http://schemas.microsoft.com/office/drawing/2014/main" val="3271784641"/>
                  </a:ext>
                </a:extLst>
              </a:tr>
              <a:tr h="370840">
                <a:tc>
                  <a:txBody>
                    <a:bodyPr/>
                    <a:lstStyle/>
                    <a:p>
                      <a:r>
                        <a:rPr lang="en-US" sz="1200"/>
                        <a:t>Administration</a:t>
                      </a:r>
                    </a:p>
                  </a:txBody>
                  <a:tcPr/>
                </a:tc>
                <a:tc>
                  <a:txBody>
                    <a:bodyPr/>
                    <a:lstStyle/>
                    <a:p>
                      <a:r>
                        <a:rPr lang="en-US" sz="1200"/>
                        <a:t>Hospitalized</a:t>
                      </a:r>
                    </a:p>
                  </a:txBody>
                  <a:tcPr/>
                </a:tc>
                <a:tc>
                  <a:txBody>
                    <a:bodyPr/>
                    <a:lstStyle/>
                    <a:p>
                      <a:r>
                        <a:rPr lang="en-US" sz="1200"/>
                        <a:t>Senior Adults</a:t>
                      </a:r>
                    </a:p>
                  </a:txBody>
                  <a:tcPr/>
                </a:tc>
                <a:extLst>
                  <a:ext uri="{0D108BD9-81ED-4DB2-BD59-A6C34878D82A}">
                    <a16:rowId xmlns="" xmlns:a16="http://schemas.microsoft.com/office/drawing/2014/main" val="4247162219"/>
                  </a:ext>
                </a:extLst>
              </a:tr>
              <a:tr h="370840">
                <a:tc>
                  <a:txBody>
                    <a:bodyPr/>
                    <a:lstStyle/>
                    <a:p>
                      <a:r>
                        <a:rPr lang="en-US" sz="1200"/>
                        <a:t>Benevolence/Mercy</a:t>
                      </a:r>
                    </a:p>
                  </a:txBody>
                  <a:tcPr/>
                </a:tc>
                <a:tc>
                  <a:txBody>
                    <a:bodyPr/>
                    <a:lstStyle/>
                    <a:p>
                      <a:r>
                        <a:rPr lang="en-US" sz="1200"/>
                        <a:t>Infants</a:t>
                      </a:r>
                    </a:p>
                  </a:txBody>
                  <a:tcPr/>
                </a:tc>
                <a:tc>
                  <a:txBody>
                    <a:bodyPr/>
                    <a:lstStyle/>
                    <a:p>
                      <a:r>
                        <a:rPr lang="en-US" sz="1200"/>
                        <a:t>Serving/Helping</a:t>
                      </a:r>
                    </a:p>
                  </a:txBody>
                  <a:tcPr/>
                </a:tc>
                <a:extLst>
                  <a:ext uri="{0D108BD9-81ED-4DB2-BD59-A6C34878D82A}">
                    <a16:rowId xmlns="" xmlns:a16="http://schemas.microsoft.com/office/drawing/2014/main" val="2920067025"/>
                  </a:ext>
                </a:extLst>
              </a:tr>
              <a:tr h="370840">
                <a:tc>
                  <a:txBody>
                    <a:bodyPr/>
                    <a:lstStyle/>
                    <a:p>
                      <a:r>
                        <a:rPr lang="en-US" sz="1200"/>
                        <a:t>Bereavement</a:t>
                      </a:r>
                    </a:p>
                  </a:txBody>
                  <a:tcPr/>
                </a:tc>
                <a:tc>
                  <a:txBody>
                    <a:bodyPr/>
                    <a:lstStyle/>
                    <a:p>
                      <a:r>
                        <a:rPr lang="en-US" sz="1200"/>
                        <a:t>Library/Media</a:t>
                      </a:r>
                      <a:r>
                        <a:rPr lang="en-US" sz="1200" baseline="0"/>
                        <a:t> </a:t>
                      </a:r>
                      <a:endParaRPr lang="en-US" sz="1200"/>
                    </a:p>
                  </a:txBody>
                  <a:tcPr/>
                </a:tc>
                <a:tc>
                  <a:txBody>
                    <a:bodyPr/>
                    <a:lstStyle/>
                    <a:p>
                      <a:r>
                        <a:rPr lang="en-US" sz="1200"/>
                        <a:t>Shut-Ins</a:t>
                      </a:r>
                    </a:p>
                  </a:txBody>
                  <a:tcPr/>
                </a:tc>
                <a:extLst>
                  <a:ext uri="{0D108BD9-81ED-4DB2-BD59-A6C34878D82A}">
                    <a16:rowId xmlns="" xmlns:a16="http://schemas.microsoft.com/office/drawing/2014/main" val="2229746"/>
                  </a:ext>
                </a:extLst>
              </a:tr>
              <a:tr h="370840">
                <a:tc>
                  <a:txBody>
                    <a:bodyPr/>
                    <a:lstStyle/>
                    <a:p>
                      <a:r>
                        <a:rPr lang="en-US" sz="1200"/>
                        <a:t>Children</a:t>
                      </a:r>
                    </a:p>
                  </a:txBody>
                  <a:tcPr/>
                </a:tc>
                <a:tc>
                  <a:txBody>
                    <a:bodyPr/>
                    <a:lstStyle/>
                    <a:p>
                      <a:r>
                        <a:rPr lang="en-US" sz="1200"/>
                        <a:t>Memorials</a:t>
                      </a:r>
                    </a:p>
                  </a:txBody>
                  <a:tcPr/>
                </a:tc>
                <a:tc>
                  <a:txBody>
                    <a:bodyPr/>
                    <a:lstStyle/>
                    <a:p>
                      <a:r>
                        <a:rPr lang="en-US" sz="1200"/>
                        <a:t>Special Olympics</a:t>
                      </a:r>
                    </a:p>
                  </a:txBody>
                  <a:tcPr/>
                </a:tc>
                <a:extLst>
                  <a:ext uri="{0D108BD9-81ED-4DB2-BD59-A6C34878D82A}">
                    <a16:rowId xmlns="" xmlns:a16="http://schemas.microsoft.com/office/drawing/2014/main" val="2751453740"/>
                  </a:ext>
                </a:extLst>
              </a:tr>
              <a:tr h="370840">
                <a:tc>
                  <a:txBody>
                    <a:bodyPr/>
                    <a:lstStyle/>
                    <a:p>
                      <a:r>
                        <a:rPr lang="en-US" sz="1200"/>
                        <a:t>College</a:t>
                      </a:r>
                    </a:p>
                  </a:txBody>
                  <a:tcPr/>
                </a:tc>
                <a:tc>
                  <a:txBody>
                    <a:bodyPr/>
                    <a:lstStyle/>
                    <a:p>
                      <a:r>
                        <a:rPr lang="en-US" sz="1200"/>
                        <a:t>Middle School</a:t>
                      </a:r>
                    </a:p>
                  </a:txBody>
                  <a:tcPr/>
                </a:tc>
                <a:tc>
                  <a:txBody>
                    <a:bodyPr/>
                    <a:lstStyle/>
                    <a:p>
                      <a:r>
                        <a:rPr lang="en-US" sz="1200"/>
                        <a:t>Teaching/Speaking</a:t>
                      </a:r>
                    </a:p>
                  </a:txBody>
                  <a:tcPr/>
                </a:tc>
                <a:extLst>
                  <a:ext uri="{0D108BD9-81ED-4DB2-BD59-A6C34878D82A}">
                    <a16:rowId xmlns="" xmlns:a16="http://schemas.microsoft.com/office/drawing/2014/main" val="1310990552"/>
                  </a:ext>
                </a:extLst>
              </a:tr>
              <a:tr h="370840">
                <a:tc>
                  <a:txBody>
                    <a:bodyPr/>
                    <a:lstStyle/>
                    <a:p>
                      <a:r>
                        <a:rPr lang="en-US" sz="1200"/>
                        <a:t>Community Issues</a:t>
                      </a:r>
                    </a:p>
                  </a:txBody>
                  <a:tcPr/>
                </a:tc>
                <a:tc>
                  <a:txBody>
                    <a:bodyPr/>
                    <a:lstStyle/>
                    <a:p>
                      <a:r>
                        <a:rPr lang="en-US" sz="1200"/>
                        <a:t>Missions – Overseas</a:t>
                      </a:r>
                    </a:p>
                  </a:txBody>
                  <a:tcPr/>
                </a:tc>
                <a:tc>
                  <a:txBody>
                    <a:bodyPr/>
                    <a:lstStyle/>
                    <a:p>
                      <a:r>
                        <a:rPr lang="en-US" sz="1200"/>
                        <a:t>Toddlers</a:t>
                      </a:r>
                    </a:p>
                  </a:txBody>
                  <a:tcPr/>
                </a:tc>
                <a:extLst>
                  <a:ext uri="{0D108BD9-81ED-4DB2-BD59-A6C34878D82A}">
                    <a16:rowId xmlns="" xmlns:a16="http://schemas.microsoft.com/office/drawing/2014/main" val="2607336760"/>
                  </a:ext>
                </a:extLst>
              </a:tr>
              <a:tr h="370840">
                <a:tc>
                  <a:txBody>
                    <a:bodyPr/>
                    <a:lstStyle/>
                    <a:p>
                      <a:r>
                        <a:rPr lang="en-US" sz="1200"/>
                        <a:t>Crisis Counseling</a:t>
                      </a:r>
                    </a:p>
                  </a:txBody>
                  <a:tcPr/>
                </a:tc>
                <a:tc>
                  <a:txBody>
                    <a:bodyPr/>
                    <a:lstStyle/>
                    <a:p>
                      <a:r>
                        <a:rPr lang="en-US" sz="1200"/>
                        <a:t>Missions – Local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Visitation</a:t>
                      </a:r>
                    </a:p>
                    <a:p>
                      <a:endParaRPr lang="en-US" sz="1200"/>
                    </a:p>
                  </a:txBody>
                  <a:tcPr/>
                </a:tc>
                <a:extLst>
                  <a:ext uri="{0D108BD9-81ED-4DB2-BD59-A6C34878D82A}">
                    <a16:rowId xmlns="" xmlns:a16="http://schemas.microsoft.com/office/drawing/2014/main" val="2070740548"/>
                  </a:ext>
                </a:extLst>
              </a:tr>
              <a:tr h="370840">
                <a:tc>
                  <a:txBody>
                    <a:bodyPr/>
                    <a:lstStyle/>
                    <a:p>
                      <a:r>
                        <a:rPr lang="en-US" sz="1200"/>
                        <a:t>Designing</a:t>
                      </a:r>
                    </a:p>
                  </a:txBody>
                  <a:tcPr/>
                </a:tc>
                <a:tc>
                  <a:txBody>
                    <a:bodyPr/>
                    <a:lstStyle/>
                    <a:p>
                      <a:r>
                        <a:rPr lang="en-US" sz="1200"/>
                        <a:t>Missions – States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Women’s Ministry</a:t>
                      </a:r>
                    </a:p>
                    <a:p>
                      <a:endParaRPr lang="en-US" sz="1200"/>
                    </a:p>
                  </a:txBody>
                  <a:tcPr/>
                </a:tc>
                <a:extLst>
                  <a:ext uri="{0D108BD9-81ED-4DB2-BD59-A6C34878D82A}">
                    <a16:rowId xmlns="" xmlns:a16="http://schemas.microsoft.com/office/drawing/2014/main" val="1025999632"/>
                  </a:ext>
                </a:extLst>
              </a:tr>
              <a:tr h="370840">
                <a:tc>
                  <a:txBody>
                    <a:bodyPr/>
                    <a:lstStyle/>
                    <a:p>
                      <a:r>
                        <a:rPr lang="en-US" sz="1200"/>
                        <a:t>Disaster Relief</a:t>
                      </a:r>
                    </a:p>
                  </a:txBody>
                  <a:tcPr/>
                </a:tc>
                <a:tc>
                  <a:txBody>
                    <a:bodyPr/>
                    <a:lstStyle/>
                    <a:p>
                      <a:r>
                        <a:rPr lang="en-US" sz="1200"/>
                        <a:t>Mobilizing for Ministry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Worship</a:t>
                      </a:r>
                    </a:p>
                    <a:p>
                      <a:endParaRPr lang="en-US" sz="1200"/>
                    </a:p>
                  </a:txBody>
                  <a:tcPr/>
                </a:tc>
                <a:extLst>
                  <a:ext uri="{0D108BD9-81ED-4DB2-BD59-A6C34878D82A}">
                    <a16:rowId xmlns="" xmlns:a16="http://schemas.microsoft.com/office/drawing/2014/main" val="2256569161"/>
                  </a:ext>
                </a:extLst>
              </a:tr>
              <a:tr h="370840">
                <a:tc>
                  <a:txBody>
                    <a:bodyPr/>
                    <a:lstStyle/>
                    <a:p>
                      <a:r>
                        <a:rPr lang="en-US" sz="1200"/>
                        <a:t>Discipling</a:t>
                      </a:r>
                    </a:p>
                  </a:txBody>
                  <a:tcPr/>
                </a:tc>
                <a:tc>
                  <a:txBody>
                    <a:bodyPr/>
                    <a:lstStyle/>
                    <a:p>
                      <a:r>
                        <a:rPr lang="en-US" sz="1200"/>
                        <a:t>Music</a:t>
                      </a:r>
                    </a:p>
                  </a:txBody>
                  <a:tcPr/>
                </a:tc>
                <a:tc>
                  <a:txBody>
                    <a:bodyPr/>
                    <a:lstStyle/>
                    <a:p>
                      <a:endParaRPr lang="en-US" sz="1200"/>
                    </a:p>
                  </a:txBody>
                  <a:tcPr/>
                </a:tc>
                <a:extLst>
                  <a:ext uri="{0D108BD9-81ED-4DB2-BD59-A6C34878D82A}">
                    <a16:rowId xmlns="" xmlns:a16="http://schemas.microsoft.com/office/drawing/2014/main" val="2808187666"/>
                  </a:ext>
                </a:extLst>
              </a:tr>
              <a:tr h="370840">
                <a:tc>
                  <a:txBody>
                    <a:bodyPr/>
                    <a:lstStyle/>
                    <a:p>
                      <a:r>
                        <a:rPr lang="en-US" sz="1200"/>
                        <a:t>Elementary</a:t>
                      </a:r>
                    </a:p>
                  </a:txBody>
                  <a:tcPr/>
                </a:tc>
                <a:tc>
                  <a:txBody>
                    <a:bodyPr/>
                    <a:lstStyle/>
                    <a:p>
                      <a:r>
                        <a:rPr lang="en-US" sz="1200"/>
                        <a:t>Outreach</a:t>
                      </a:r>
                      <a:r>
                        <a:rPr lang="en-US" sz="1200" baseline="0"/>
                        <a:t> to Young Couples</a:t>
                      </a:r>
                      <a:endParaRPr lang="en-US" sz="1200"/>
                    </a:p>
                  </a:txBody>
                  <a:tcPr/>
                </a:tc>
                <a:tc>
                  <a:txBody>
                    <a:bodyPr/>
                    <a:lstStyle/>
                    <a:p>
                      <a:endParaRPr lang="en-US" sz="1200"/>
                    </a:p>
                  </a:txBody>
                  <a:tcPr/>
                </a:tc>
                <a:extLst>
                  <a:ext uri="{0D108BD9-81ED-4DB2-BD59-A6C34878D82A}">
                    <a16:rowId xmlns="" xmlns:a16="http://schemas.microsoft.com/office/drawing/2014/main" val="14515470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Financial Management</a:t>
                      </a:r>
                    </a:p>
                    <a:p>
                      <a:endParaRPr lang="en-US" sz="1200"/>
                    </a:p>
                  </a:txBody>
                  <a:tcPr/>
                </a:tc>
                <a:tc>
                  <a:txBody>
                    <a:bodyPr/>
                    <a:lstStyle/>
                    <a:p>
                      <a:r>
                        <a:rPr lang="en-US" sz="1200"/>
                        <a:t>Prison Ministry</a:t>
                      </a:r>
                    </a:p>
                  </a:txBody>
                  <a:tcPr/>
                </a:tc>
                <a:tc>
                  <a:txBody>
                    <a:bodyPr/>
                    <a:lstStyle/>
                    <a:p>
                      <a:endParaRPr lang="en-US" sz="1200"/>
                    </a:p>
                  </a:txBody>
                  <a:tcPr/>
                </a:tc>
                <a:extLst>
                  <a:ext uri="{0D108BD9-81ED-4DB2-BD59-A6C34878D82A}">
                    <a16:rowId xmlns="" xmlns:a16="http://schemas.microsoft.com/office/drawing/2014/main" val="3641527000"/>
                  </a:ext>
                </a:extLst>
              </a:tr>
              <a:tr h="370840">
                <a:tc>
                  <a:txBody>
                    <a:bodyPr/>
                    <a:lstStyle/>
                    <a:p>
                      <a:r>
                        <a:rPr lang="en-US" sz="1200"/>
                        <a:t>Health/Fitness</a:t>
                      </a:r>
                    </a:p>
                  </a:txBody>
                  <a:tcPr/>
                </a:tc>
                <a:tc>
                  <a:txBody>
                    <a:bodyPr/>
                    <a:lstStyle/>
                    <a:p>
                      <a:endParaRPr lang="en-US" sz="1200"/>
                    </a:p>
                  </a:txBody>
                  <a:tcPr/>
                </a:tc>
                <a:tc>
                  <a:txBody>
                    <a:bodyPr/>
                    <a:lstStyle/>
                    <a:p>
                      <a:endParaRPr lang="en-US" sz="1200"/>
                    </a:p>
                  </a:txBody>
                  <a:tcPr/>
                </a:tc>
                <a:extLst>
                  <a:ext uri="{0D108BD9-81ED-4DB2-BD59-A6C34878D82A}">
                    <a16:rowId xmlns="" xmlns:a16="http://schemas.microsoft.com/office/drawing/2014/main" val="1653765724"/>
                  </a:ext>
                </a:extLst>
              </a:tr>
            </a:tbl>
          </a:graphicData>
        </a:graphic>
      </p:graphicFrame>
      <p:sp>
        <p:nvSpPr>
          <p:cNvPr id="5" name="TextBox 4"/>
          <p:cNvSpPr txBox="1"/>
          <p:nvPr/>
        </p:nvSpPr>
        <p:spPr>
          <a:xfrm>
            <a:off x="-533400" y="1981200"/>
            <a:ext cx="184731" cy="369332"/>
          </a:xfrm>
          <a:prstGeom prst="rect">
            <a:avLst/>
          </a:prstGeom>
          <a:noFill/>
        </p:spPr>
        <p:txBody>
          <a:bodyPr wrap="none" rtlCol="0">
            <a:spAutoFit/>
          </a:bodyPr>
          <a:lstStyle/>
          <a:p>
            <a:endParaRPr lang="en-US"/>
          </a:p>
        </p:txBody>
      </p:sp>
      <p:sp>
        <p:nvSpPr>
          <p:cNvPr id="3" name="Slide Number Placeholder 2"/>
          <p:cNvSpPr>
            <a:spLocks noGrp="1"/>
          </p:cNvSpPr>
          <p:nvPr>
            <p:ph type="sldNum" sz="quarter" idx="12"/>
          </p:nvPr>
        </p:nvSpPr>
        <p:spPr>
          <a:xfrm>
            <a:off x="6324600" y="8543926"/>
            <a:ext cx="435174" cy="486833"/>
          </a:xfrm>
        </p:spPr>
        <p:txBody>
          <a:bodyPr/>
          <a:lstStyle/>
          <a:p>
            <a:fld id="{DEDE9D30-8353-42FF-A166-99429C805B75}" type="slidenum">
              <a:rPr lang="en-US" smtClean="0"/>
              <a:pPr/>
              <a:t>13</a:t>
            </a:fld>
            <a:endParaRPr lang="en-US"/>
          </a:p>
        </p:txBody>
      </p:sp>
    </p:spTree>
    <p:extLst>
      <p:ext uri="{BB962C8B-B14F-4D97-AF65-F5344CB8AC3E}">
        <p14:creationId xmlns:p14="http://schemas.microsoft.com/office/powerpoint/2010/main" val="2544324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a:p>
          <a:p>
            <a:pPr marL="109728" indent="0">
              <a:buNone/>
            </a:pPr>
            <a:r>
              <a:rPr lang="en-US" sz="1200"/>
              <a:t>My current vocation is: </a:t>
            </a:r>
          </a:p>
          <a:p>
            <a:pPr marL="109728" indent="0">
              <a:buNone/>
            </a:pPr>
            <a:endParaRPr lang="en-US" sz="1200"/>
          </a:p>
          <a:p>
            <a:pPr marL="109728" indent="0">
              <a:buNone/>
            </a:pPr>
            <a:endParaRPr lang="en-US" sz="1200"/>
          </a:p>
          <a:p>
            <a:pPr marL="109728" indent="0">
              <a:buNone/>
            </a:pPr>
            <a:endParaRPr lang="en-US" sz="1200"/>
          </a:p>
          <a:p>
            <a:pPr marL="109728" indent="0">
              <a:buNone/>
            </a:pPr>
            <a:r>
              <a:rPr lang="en-US" sz="1200"/>
              <a:t>Other jobs or skills in which I have experience: </a:t>
            </a:r>
          </a:p>
          <a:p>
            <a:pPr marL="109728" indent="0">
              <a:buNone/>
            </a:pPr>
            <a:endParaRPr lang="en-US" sz="1200"/>
          </a:p>
          <a:p>
            <a:pPr marL="109728" indent="0">
              <a:buNone/>
            </a:pPr>
            <a:endParaRPr lang="en-US" sz="1200"/>
          </a:p>
          <a:p>
            <a:pPr marL="109728" indent="0">
              <a:buNone/>
            </a:pPr>
            <a:endParaRPr lang="en-US" sz="1200"/>
          </a:p>
          <a:p>
            <a:pPr marL="109728" indent="0">
              <a:buNone/>
            </a:pPr>
            <a:r>
              <a:rPr lang="en-US" sz="1200"/>
              <a:t>I have taught classes or seminars in: </a:t>
            </a:r>
          </a:p>
          <a:p>
            <a:pPr marL="109728" indent="0">
              <a:buNone/>
            </a:pPr>
            <a:endParaRPr lang="en-US" sz="1200"/>
          </a:p>
          <a:p>
            <a:pPr marL="109728" indent="0">
              <a:buNone/>
            </a:pPr>
            <a:endParaRPr lang="en-US" sz="1200"/>
          </a:p>
          <a:p>
            <a:pPr marL="109728" indent="0">
              <a:buNone/>
            </a:pPr>
            <a:endParaRPr lang="en-US" sz="1200"/>
          </a:p>
          <a:p>
            <a:pPr marL="109728" indent="0">
              <a:buNone/>
            </a:pPr>
            <a:r>
              <a:rPr lang="en-US" sz="1200"/>
              <a:t>I believe my most valuable personal assets are:</a:t>
            </a:r>
          </a:p>
          <a:p>
            <a:pPr marL="109728" indent="0">
              <a:buNone/>
            </a:pPr>
            <a:endParaRPr lang="en-US" sz="1200"/>
          </a:p>
          <a:p>
            <a:pPr marL="109728" indent="0">
              <a:buNone/>
            </a:pPr>
            <a:endParaRPr lang="en-US" sz="1200"/>
          </a:p>
          <a:p>
            <a:pPr marL="109728" indent="0">
              <a:buNone/>
            </a:pPr>
            <a:endParaRPr lang="en-US" sz="1200"/>
          </a:p>
          <a:p>
            <a:pPr marL="109728" indent="0">
              <a:buNone/>
            </a:pPr>
            <a:endParaRPr lang="en-US" sz="1200"/>
          </a:p>
          <a:p>
            <a:pPr marL="109728" indent="0">
              <a:buNone/>
            </a:pPr>
            <a:endParaRPr lang="en-US" sz="1200"/>
          </a:p>
          <a:p>
            <a:pPr marL="109728" indent="0">
              <a:buNone/>
            </a:pPr>
            <a:endParaRPr lang="en-US" sz="1200"/>
          </a:p>
        </p:txBody>
      </p:sp>
      <p:sp>
        <p:nvSpPr>
          <p:cNvPr id="5" name="Rectangle 4"/>
          <p:cNvSpPr/>
          <p:nvPr/>
        </p:nvSpPr>
        <p:spPr>
          <a:xfrm flipH="1">
            <a:off x="457200" y="1890184"/>
            <a:ext cx="3124200" cy="369332"/>
          </a:xfrm>
          <a:prstGeom prst="rect">
            <a:avLst/>
          </a:prstGeom>
          <a:noFill/>
        </p:spPr>
        <p:txBody>
          <a:bodyPr wrap="square" lIns="91440" tIns="45720" rIns="91440" bIns="45720">
            <a:spAutoFit/>
          </a:bodyPr>
          <a:lstStyle/>
          <a:p>
            <a:r>
              <a:rPr lang="en-US" b="1">
                <a:ln w="9525">
                  <a:solidFill>
                    <a:schemeClr val="bg1"/>
                  </a:solidFill>
                  <a:prstDash val="solid"/>
                </a:ln>
                <a:effectLst>
                  <a:outerShdw blurRad="12700" dist="38100" dir="2700000" algn="tl" rotWithShape="0">
                    <a:schemeClr val="bg1">
                      <a:lumMod val="50000"/>
                    </a:schemeClr>
                  </a:outerShdw>
                </a:effectLst>
              </a:rPr>
              <a:t>Abilities</a:t>
            </a:r>
            <a:endParaRPr lang="en-US"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Title 5"/>
          <p:cNvSpPr>
            <a:spLocks noGrp="1"/>
          </p:cNvSpPr>
          <p:nvPr>
            <p:ph type="title"/>
          </p:nvPr>
        </p:nvSpPr>
        <p:spPr>
          <a:xfrm>
            <a:off x="1783005" y="712685"/>
            <a:ext cx="3291991" cy="830997"/>
          </a:xfrm>
          <a:prstGeom prst="rect">
            <a:avLst/>
          </a:prstGeom>
          <a:noFill/>
        </p:spPr>
        <p:txBody>
          <a:bodyPr wrap="none" lIns="91440" tIns="45720" rIns="91440" bIns="45720">
            <a:spAutoFit/>
          </a:bodyPr>
          <a:lstStyle/>
          <a:p>
            <a:pPr algn="ctr"/>
            <a: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S.H.A.P.E.</a:t>
            </a:r>
            <a:b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2400"/>
              <a:t>Your Spiritual Gifting</a:t>
            </a:r>
            <a:endPar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Slide Number Placeholder 3"/>
          <p:cNvSpPr>
            <a:spLocks noGrp="1"/>
          </p:cNvSpPr>
          <p:nvPr>
            <p:ph type="sldNum" sz="quarter" idx="12"/>
          </p:nvPr>
        </p:nvSpPr>
        <p:spPr>
          <a:xfrm>
            <a:off x="6248400" y="8543926"/>
            <a:ext cx="511374" cy="486833"/>
          </a:xfrm>
        </p:spPr>
        <p:txBody>
          <a:bodyPr/>
          <a:lstStyle/>
          <a:p>
            <a:fld id="{DEDE9D30-8353-42FF-A166-99429C805B75}" type="slidenum">
              <a:rPr lang="en-US" smtClean="0"/>
              <a:pPr/>
              <a:t>14</a:t>
            </a:fld>
            <a:endParaRPr lang="en-US"/>
          </a:p>
        </p:txBody>
      </p:sp>
    </p:spTree>
    <p:extLst>
      <p:ext uri="{BB962C8B-B14F-4D97-AF65-F5344CB8AC3E}">
        <p14:creationId xmlns:p14="http://schemas.microsoft.com/office/powerpoint/2010/main" val="3044954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80338362"/>
              </p:ext>
            </p:extLst>
          </p:nvPr>
        </p:nvGraphicFramePr>
        <p:xfrm>
          <a:off x="342900" y="381000"/>
          <a:ext cx="6172200" cy="58674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378155992"/>
                    </a:ext>
                  </a:extLst>
                </a:gridCol>
                <a:gridCol w="2057400">
                  <a:extLst>
                    <a:ext uri="{9D8B030D-6E8A-4147-A177-3AD203B41FA5}">
                      <a16:colId xmlns="" xmlns:a16="http://schemas.microsoft.com/office/drawing/2014/main" val="3732962470"/>
                    </a:ext>
                  </a:extLst>
                </a:gridCol>
                <a:gridCol w="2057400">
                  <a:extLst>
                    <a:ext uri="{9D8B030D-6E8A-4147-A177-3AD203B41FA5}">
                      <a16:colId xmlns="" xmlns:a16="http://schemas.microsoft.com/office/drawing/2014/main" val="3767736751"/>
                    </a:ext>
                  </a:extLst>
                </a:gridCol>
              </a:tblGrid>
              <a:tr h="370840">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 xmlns:a16="http://schemas.microsoft.com/office/drawing/2014/main" val="3399840392"/>
                  </a:ext>
                </a:extLst>
              </a:tr>
              <a:tr h="370840">
                <a:tc>
                  <a:txBody>
                    <a:bodyPr/>
                    <a:lstStyle/>
                    <a:p>
                      <a:r>
                        <a:rPr lang="en-US" sz="1200"/>
                        <a:t>Administration</a:t>
                      </a:r>
                    </a:p>
                  </a:txBody>
                  <a:tcPr/>
                </a:tc>
                <a:tc>
                  <a:txBody>
                    <a:bodyPr/>
                    <a:lstStyle/>
                    <a:p>
                      <a:r>
                        <a:rPr lang="en-US" sz="1200"/>
                        <a:t>Floral</a:t>
                      </a:r>
                    </a:p>
                  </a:txBody>
                  <a:tcPr/>
                </a:tc>
                <a:tc>
                  <a:txBody>
                    <a:bodyPr/>
                    <a:lstStyle/>
                    <a:p>
                      <a:r>
                        <a:rPr lang="en-US" sz="1200"/>
                        <a:t>Secretary/Office</a:t>
                      </a:r>
                    </a:p>
                  </a:txBody>
                  <a:tcPr/>
                </a:tc>
                <a:extLst>
                  <a:ext uri="{0D108BD9-81ED-4DB2-BD59-A6C34878D82A}">
                    <a16:rowId xmlns="" xmlns:a16="http://schemas.microsoft.com/office/drawing/2014/main" val="1008366151"/>
                  </a:ext>
                </a:extLst>
              </a:tr>
              <a:tr h="370840">
                <a:tc>
                  <a:txBody>
                    <a:bodyPr/>
                    <a:lstStyle/>
                    <a:p>
                      <a:r>
                        <a:rPr lang="en-US" sz="1200"/>
                        <a:t>Arts/Crafts</a:t>
                      </a:r>
                    </a:p>
                  </a:txBody>
                  <a:tcPr/>
                </a:tc>
                <a:tc>
                  <a:txBody>
                    <a:bodyPr/>
                    <a:lstStyle/>
                    <a:p>
                      <a:r>
                        <a:rPr lang="en-US" sz="1200"/>
                        <a:t>Food Prep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Sewing</a:t>
                      </a:r>
                    </a:p>
                    <a:p>
                      <a:endParaRPr lang="en-US" sz="1200"/>
                    </a:p>
                  </a:txBody>
                  <a:tcPr/>
                </a:tc>
                <a:extLst>
                  <a:ext uri="{0D108BD9-81ED-4DB2-BD59-A6C34878D82A}">
                    <a16:rowId xmlns="" xmlns:a16="http://schemas.microsoft.com/office/drawing/2014/main" val="392975476"/>
                  </a:ext>
                </a:extLst>
              </a:tr>
              <a:tr h="370840">
                <a:tc>
                  <a:txBody>
                    <a:bodyPr/>
                    <a:lstStyle/>
                    <a:p>
                      <a:r>
                        <a:rPr lang="en-US" sz="1200"/>
                        <a:t>Athletics/Sports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Gardening &amp;</a:t>
                      </a:r>
                    </a:p>
                    <a:p>
                      <a:r>
                        <a:rPr lang="en-US" sz="1200"/>
                        <a:t>Landscaping</a:t>
                      </a:r>
                    </a:p>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Web Design</a:t>
                      </a:r>
                    </a:p>
                    <a:p>
                      <a:endParaRPr lang="en-US" sz="1200"/>
                    </a:p>
                  </a:txBody>
                  <a:tcPr/>
                </a:tc>
                <a:extLst>
                  <a:ext uri="{0D108BD9-81ED-4DB2-BD59-A6C34878D82A}">
                    <a16:rowId xmlns="" xmlns:a16="http://schemas.microsoft.com/office/drawing/2014/main" val="83722062"/>
                  </a:ext>
                </a:extLst>
              </a:tr>
              <a:tr h="370840">
                <a:tc>
                  <a:txBody>
                    <a:bodyPr/>
                    <a:lstStyle/>
                    <a:p>
                      <a:r>
                        <a:rPr lang="en-US" sz="1200"/>
                        <a:t>Audio/Visual</a:t>
                      </a:r>
                    </a:p>
                  </a:txBody>
                  <a:tcPr/>
                </a:tc>
                <a:tc>
                  <a:txBody>
                    <a:bodyPr/>
                    <a:lstStyle/>
                    <a:p>
                      <a:r>
                        <a:rPr lang="en-US" sz="1200"/>
                        <a:t>Hosting in Home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Writing</a:t>
                      </a:r>
                    </a:p>
                    <a:p>
                      <a:endParaRPr lang="en-US" sz="1200"/>
                    </a:p>
                  </a:txBody>
                  <a:tcPr/>
                </a:tc>
                <a:extLst>
                  <a:ext uri="{0D108BD9-81ED-4DB2-BD59-A6C34878D82A}">
                    <a16:rowId xmlns="" xmlns:a16="http://schemas.microsoft.com/office/drawing/2014/main" val="96029826"/>
                  </a:ext>
                </a:extLst>
              </a:tr>
              <a:tr h="370840">
                <a:tc>
                  <a:txBody>
                    <a:bodyPr/>
                    <a:lstStyle/>
                    <a:p>
                      <a:r>
                        <a:rPr lang="en-US" sz="1200"/>
                        <a:t>Cake Decorations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Library &amp; Books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txBody>
                  <a:tcPr/>
                </a:tc>
                <a:tc>
                  <a:txBody>
                    <a:bodyPr/>
                    <a:lstStyle/>
                    <a:p>
                      <a:endParaRPr lang="en-US" sz="1200"/>
                    </a:p>
                  </a:txBody>
                  <a:tcPr/>
                </a:tc>
                <a:extLst>
                  <a:ext uri="{0D108BD9-81ED-4DB2-BD59-A6C34878D82A}">
                    <a16:rowId xmlns="" xmlns:a16="http://schemas.microsoft.com/office/drawing/2014/main" val="3142236334"/>
                  </a:ext>
                </a:extLst>
              </a:tr>
              <a:tr h="370840">
                <a:tc>
                  <a:txBody>
                    <a:bodyPr/>
                    <a:lstStyle/>
                    <a:p>
                      <a:r>
                        <a:rPr lang="en-US" sz="1200"/>
                        <a:t>Catering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Music - Instrumental</a:t>
                      </a:r>
                    </a:p>
                    <a:p>
                      <a:endParaRPr lang="en-US" sz="1200"/>
                    </a:p>
                  </a:txBody>
                  <a:tcPr/>
                </a:tc>
                <a:tc>
                  <a:txBody>
                    <a:bodyPr/>
                    <a:lstStyle/>
                    <a:p>
                      <a:endParaRPr lang="en-US" sz="1200"/>
                    </a:p>
                  </a:txBody>
                  <a:tcPr/>
                </a:tc>
                <a:extLst>
                  <a:ext uri="{0D108BD9-81ED-4DB2-BD59-A6C34878D82A}">
                    <a16:rowId xmlns="" xmlns:a16="http://schemas.microsoft.com/office/drawing/2014/main" val="3618150314"/>
                  </a:ext>
                </a:extLst>
              </a:tr>
              <a:tr h="370840">
                <a:tc>
                  <a:txBody>
                    <a:bodyPr/>
                    <a:lstStyle/>
                    <a:p>
                      <a:r>
                        <a:rPr lang="en-US" sz="1200"/>
                        <a:t>Computers</a:t>
                      </a:r>
                    </a:p>
                  </a:txBody>
                  <a:tcPr/>
                </a:tc>
                <a:tc>
                  <a:txBody>
                    <a:bodyPr/>
                    <a:lstStyle/>
                    <a:p>
                      <a:r>
                        <a:rPr lang="en-US" sz="1200"/>
                        <a:t>Music - Vocal</a:t>
                      </a:r>
                    </a:p>
                  </a:txBody>
                  <a:tcPr/>
                </a:tc>
                <a:tc>
                  <a:txBody>
                    <a:bodyPr/>
                    <a:lstStyle/>
                    <a:p>
                      <a:endParaRPr lang="en-US" sz="1200"/>
                    </a:p>
                  </a:txBody>
                  <a:tcPr/>
                </a:tc>
                <a:extLst>
                  <a:ext uri="{0D108BD9-81ED-4DB2-BD59-A6C34878D82A}">
                    <a16:rowId xmlns="" xmlns:a16="http://schemas.microsoft.com/office/drawing/2014/main" val="3116044953"/>
                  </a:ext>
                </a:extLst>
              </a:tr>
              <a:tr h="370840">
                <a:tc>
                  <a:txBody>
                    <a:bodyPr/>
                    <a:lstStyle/>
                    <a:p>
                      <a:r>
                        <a:rPr lang="en-US" sz="1200"/>
                        <a:t>Cooking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Painting</a:t>
                      </a:r>
                    </a:p>
                    <a:p>
                      <a:endParaRPr lang="en-US" sz="1200"/>
                    </a:p>
                  </a:txBody>
                  <a:tcPr/>
                </a:tc>
                <a:tc>
                  <a:txBody>
                    <a:bodyPr/>
                    <a:lstStyle/>
                    <a:p>
                      <a:endParaRPr lang="en-US" sz="1200"/>
                    </a:p>
                  </a:txBody>
                  <a:tcPr/>
                </a:tc>
                <a:extLst>
                  <a:ext uri="{0D108BD9-81ED-4DB2-BD59-A6C34878D82A}">
                    <a16:rowId xmlns="" xmlns:a16="http://schemas.microsoft.com/office/drawing/2014/main" val="61693629"/>
                  </a:ext>
                </a:extLst>
              </a:tr>
              <a:tr h="370840">
                <a:tc>
                  <a:txBody>
                    <a:bodyPr/>
                    <a:lstStyle/>
                    <a:p>
                      <a:r>
                        <a:rPr lang="en-US" sz="1200"/>
                        <a:t>Decorating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Photography</a:t>
                      </a:r>
                    </a:p>
                    <a:p>
                      <a:endParaRPr lang="en-US" sz="1200"/>
                    </a:p>
                  </a:txBody>
                  <a:tcPr/>
                </a:tc>
                <a:tc>
                  <a:txBody>
                    <a:bodyPr/>
                    <a:lstStyle/>
                    <a:p>
                      <a:endParaRPr lang="en-US" sz="1200"/>
                    </a:p>
                  </a:txBody>
                  <a:tcPr/>
                </a:tc>
                <a:extLst>
                  <a:ext uri="{0D108BD9-81ED-4DB2-BD59-A6C34878D82A}">
                    <a16:rowId xmlns="" xmlns:a16="http://schemas.microsoft.com/office/drawing/2014/main" val="3503396537"/>
                  </a:ext>
                </a:extLst>
              </a:tr>
              <a:tr h="370840">
                <a:tc>
                  <a:txBody>
                    <a:bodyPr/>
                    <a:lstStyle/>
                    <a:p>
                      <a:r>
                        <a:rPr lang="en-US" sz="1200"/>
                        <a:t>Drama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Program, Arrange</a:t>
                      </a:r>
                    </a:p>
                    <a:p>
                      <a:endParaRPr lang="en-US" sz="1200"/>
                    </a:p>
                  </a:txBody>
                  <a:tcPr/>
                </a:tc>
                <a:tc>
                  <a:txBody>
                    <a:bodyPr/>
                    <a:lstStyle/>
                    <a:p>
                      <a:endParaRPr lang="en-US" sz="1200"/>
                    </a:p>
                  </a:txBody>
                  <a:tcPr/>
                </a:tc>
                <a:extLst>
                  <a:ext uri="{0D108BD9-81ED-4DB2-BD59-A6C34878D82A}">
                    <a16:rowId xmlns="" xmlns:a16="http://schemas.microsoft.com/office/drawing/2014/main" val="38729328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Driving</a:t>
                      </a:r>
                    </a:p>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Planning</a:t>
                      </a:r>
                      <a:r>
                        <a:rPr lang="en-US" sz="1200" baseline="0"/>
                        <a:t> Events</a:t>
                      </a:r>
                      <a:endParaRPr lang="en-US" sz="1200"/>
                    </a:p>
                    <a:p>
                      <a:endParaRPr lang="en-US" sz="1200"/>
                    </a:p>
                  </a:txBody>
                  <a:tcPr/>
                </a:tc>
                <a:tc>
                  <a:txBody>
                    <a:bodyPr/>
                    <a:lstStyle/>
                    <a:p>
                      <a:endParaRPr lang="en-US" sz="1200"/>
                    </a:p>
                  </a:txBody>
                  <a:tcPr/>
                </a:tc>
                <a:extLst>
                  <a:ext uri="{0D108BD9-81ED-4DB2-BD59-A6C34878D82A}">
                    <a16:rowId xmlns="" xmlns:a16="http://schemas.microsoft.com/office/drawing/2014/main" val="102497446"/>
                  </a:ext>
                </a:extLst>
              </a:tr>
              <a:tr h="370840">
                <a:tc>
                  <a:txBody>
                    <a:bodyPr/>
                    <a:lstStyle/>
                    <a:p>
                      <a:r>
                        <a:rPr lang="en-US" sz="1200"/>
                        <a:t>ESL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Public Speaking</a:t>
                      </a:r>
                    </a:p>
                    <a:p>
                      <a:endParaRPr lang="en-US" sz="1200"/>
                    </a:p>
                  </a:txBody>
                  <a:tcPr/>
                </a:tc>
                <a:tc>
                  <a:txBody>
                    <a:bodyPr/>
                    <a:lstStyle/>
                    <a:p>
                      <a:endParaRPr lang="en-US"/>
                    </a:p>
                  </a:txBody>
                  <a:tcPr/>
                </a:tc>
                <a:extLst>
                  <a:ext uri="{0D108BD9-81ED-4DB2-BD59-A6C34878D82A}">
                    <a16:rowId xmlns="" xmlns:a16="http://schemas.microsoft.com/office/drawing/2014/main" val="3751934546"/>
                  </a:ext>
                </a:extLst>
              </a:tr>
            </a:tbl>
          </a:graphicData>
        </a:graphic>
      </p:graphicFrame>
      <p:sp>
        <p:nvSpPr>
          <p:cNvPr id="6" name="TextBox 5"/>
          <p:cNvSpPr txBox="1"/>
          <p:nvPr/>
        </p:nvSpPr>
        <p:spPr>
          <a:xfrm>
            <a:off x="342900" y="6477000"/>
            <a:ext cx="6172200" cy="276999"/>
          </a:xfrm>
          <a:prstGeom prst="rect">
            <a:avLst/>
          </a:prstGeom>
          <a:noFill/>
        </p:spPr>
        <p:txBody>
          <a:bodyPr wrap="square" rtlCol="0">
            <a:spAutoFit/>
          </a:bodyPr>
          <a:lstStyle/>
          <a:p>
            <a:r>
              <a:rPr lang="en-US" sz="1200"/>
              <a:t>Do you have a skill or skills that you don’t see listed? If so, please add to the list above.</a:t>
            </a:r>
          </a:p>
        </p:txBody>
      </p:sp>
      <p:sp>
        <p:nvSpPr>
          <p:cNvPr id="3" name="Slide Number Placeholder 2"/>
          <p:cNvSpPr>
            <a:spLocks noGrp="1"/>
          </p:cNvSpPr>
          <p:nvPr>
            <p:ph type="sldNum" sz="quarter" idx="12"/>
          </p:nvPr>
        </p:nvSpPr>
        <p:spPr>
          <a:xfrm>
            <a:off x="6324600" y="8543926"/>
            <a:ext cx="435174" cy="486833"/>
          </a:xfrm>
        </p:spPr>
        <p:txBody>
          <a:bodyPr/>
          <a:lstStyle/>
          <a:p>
            <a:fld id="{DEDE9D30-8353-42FF-A166-99429C805B75}" type="slidenum">
              <a:rPr lang="en-US" smtClean="0"/>
              <a:pPr/>
              <a:t>15</a:t>
            </a:fld>
            <a:endParaRPr lang="en-US"/>
          </a:p>
        </p:txBody>
      </p:sp>
    </p:spTree>
    <p:extLst>
      <p:ext uri="{BB962C8B-B14F-4D97-AF65-F5344CB8AC3E}">
        <p14:creationId xmlns:p14="http://schemas.microsoft.com/office/powerpoint/2010/main" val="1785872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752600"/>
            <a:ext cx="6172200" cy="6553200"/>
          </a:xfrm>
          <a:noFill/>
          <a:ln>
            <a:noFill/>
          </a:ln>
        </p:spPr>
        <p:txBody>
          <a:bodyPr>
            <a:normAutofit fontScale="25000" lnSpcReduction="20000"/>
          </a:bodyPr>
          <a:lstStyle/>
          <a:p>
            <a:pPr marL="109728" indent="0">
              <a:buNone/>
            </a:pPr>
            <a:r>
              <a:rPr lang="en-US" sz="4800" dirty="0"/>
              <a:t>One common way of describing personality is to plot ourselves on four scales. </a:t>
            </a:r>
          </a:p>
          <a:p>
            <a:pPr marL="109728" indent="0">
              <a:buNone/>
            </a:pPr>
            <a:r>
              <a:rPr lang="en-US" sz="4800" dirty="0"/>
              <a:t>Read the short descriptions that follow and then mark where you see yourself on these scales: </a:t>
            </a:r>
          </a:p>
          <a:p>
            <a:pPr marL="109728" indent="0">
              <a:buNone/>
            </a:pPr>
            <a:r>
              <a:rPr lang="en-US" sz="4800" dirty="0"/>
              <a:t>	Introverted 	1	2	3	</a:t>
            </a:r>
            <a:r>
              <a:rPr lang="en-US" sz="4800" dirty="0" smtClean="0"/>
              <a:t>Extroverted </a:t>
            </a:r>
            <a:endParaRPr lang="en-US" sz="4800" dirty="0"/>
          </a:p>
          <a:p>
            <a:pPr marL="109728" indent="0">
              <a:buNone/>
            </a:pPr>
            <a:r>
              <a:rPr lang="en-US" sz="4800" dirty="0"/>
              <a:t>	Controlled 	1	2	3	Spontaneous </a:t>
            </a:r>
          </a:p>
          <a:p>
            <a:pPr marL="109728" indent="0">
              <a:buNone/>
            </a:pPr>
            <a:r>
              <a:rPr lang="en-US" sz="4800" dirty="0"/>
              <a:t>	Intuitive 	1 	2 	3 	Sensing </a:t>
            </a:r>
          </a:p>
          <a:p>
            <a:pPr marL="109728" indent="0">
              <a:buNone/>
            </a:pPr>
            <a:r>
              <a:rPr lang="en-US" sz="4800" dirty="0"/>
              <a:t>	Thinking 	1 	2 	3 	Feeling </a:t>
            </a:r>
          </a:p>
          <a:p>
            <a:pPr marL="109728" indent="0">
              <a:buNone/>
            </a:pPr>
            <a:r>
              <a:rPr lang="en-US" sz="4800" b="1" dirty="0"/>
              <a:t>How we relate to others: </a:t>
            </a:r>
          </a:p>
          <a:p>
            <a:pPr marL="109728" indent="0" defTabSz="457200">
              <a:buNone/>
              <a:tabLst>
                <a:tab pos="400050" algn="l"/>
              </a:tabLst>
            </a:pPr>
            <a:r>
              <a:rPr lang="en-US" sz="4800" b="1" dirty="0"/>
              <a:t>	Introvert: </a:t>
            </a:r>
            <a:r>
              <a:rPr lang="en-US" sz="4800" dirty="0"/>
              <a:t>Persons who are introverted enjoy being with other people, but they 	find that being with others drains emotional energy from them, and they have to 	have a certain amount of solitude to “recharge”. </a:t>
            </a:r>
          </a:p>
          <a:p>
            <a:pPr marL="109728" indent="0">
              <a:buNone/>
              <a:tabLst>
                <a:tab pos="400050" algn="l"/>
                <a:tab pos="457200" algn="l"/>
              </a:tabLst>
            </a:pPr>
            <a:r>
              <a:rPr lang="en-US" sz="4800" b="1" dirty="0"/>
              <a:t>	Extrovert: </a:t>
            </a:r>
            <a:r>
              <a:rPr lang="en-US" sz="4800" dirty="0"/>
              <a:t>Persons who are extroverted receive emotional energy from being with 	other people, and they find that solitude drains energy from them. extroverts can 	enjoy solitude, but they have to have time with other people to “recharge.” </a:t>
            </a:r>
          </a:p>
          <a:p>
            <a:pPr marL="109728" indent="0">
              <a:buNone/>
            </a:pPr>
            <a:r>
              <a:rPr lang="en-US" sz="4800" b="1" dirty="0"/>
              <a:t>How we structure our lives: </a:t>
            </a:r>
          </a:p>
          <a:p>
            <a:pPr marL="365760" lvl="1" indent="0">
              <a:buNone/>
              <a:tabLst>
                <a:tab pos="457200" algn="l"/>
              </a:tabLst>
            </a:pPr>
            <a:r>
              <a:rPr lang="en-US" sz="4800" b="1" dirty="0"/>
              <a:t>Controlled: </a:t>
            </a:r>
            <a:r>
              <a:rPr lang="en-US" sz="4800" dirty="0"/>
              <a:t>“Controlled” persons tend to prefer outcomes to processes. They’re interested in structure, in meeting deadlines, in closure, in moving on to the next thing. Controlled persons tend to like checklists and plans. </a:t>
            </a:r>
          </a:p>
          <a:p>
            <a:pPr marL="365760" lvl="1" indent="0">
              <a:buNone/>
            </a:pPr>
            <a:r>
              <a:rPr lang="en-US" sz="4800" b="1" dirty="0"/>
              <a:t>Spontaneous: </a:t>
            </a:r>
            <a:r>
              <a:rPr lang="en-US" sz="4800" dirty="0"/>
              <a:t>“Spontaneous” persons tend to prefer processes to outcomes. They’re more interested in “going with the flow” and “seeing what happens” than in making schedules and meeting deadlines. Spontaneous persons tend to lose their checklists and plans, but this doesn’t bother them! </a:t>
            </a:r>
          </a:p>
          <a:p>
            <a:pPr marL="109728" indent="0">
              <a:buNone/>
            </a:pPr>
            <a:r>
              <a:rPr lang="en-US" sz="4800" b="1" dirty="0"/>
              <a:t>How we take in information: </a:t>
            </a:r>
          </a:p>
          <a:p>
            <a:pPr marL="365760" lvl="1" indent="0">
              <a:buNone/>
            </a:pPr>
            <a:r>
              <a:rPr lang="en-US" sz="4800" b="1" dirty="0"/>
              <a:t>Intuitive: </a:t>
            </a:r>
            <a:r>
              <a:rPr lang="en-US" sz="4800" dirty="0"/>
              <a:t>Persons whose preference is for intuition often describe themselves as “innovative.” Intuitive persons like metaphor and imagery, and often understand complex ideas rather suddenly, “as a whole,” without knowing exactly how they know. Intuitive persons tend to be more interested in what “might be” than in what “is.” </a:t>
            </a:r>
          </a:p>
          <a:p>
            <a:pPr marL="365760" lvl="1" indent="0">
              <a:buNone/>
              <a:tabLst>
                <a:tab pos="457200" algn="l"/>
              </a:tabLst>
            </a:pPr>
            <a:r>
              <a:rPr lang="en-US" sz="4800" b="1" dirty="0"/>
              <a:t>Sensing: </a:t>
            </a:r>
            <a:r>
              <a:rPr lang="en-US" sz="4800" dirty="0"/>
              <a:t>Persons whose preference is for sensing often describe themselves as “practical.” Sensing persons gather information bit by bit, and they focus on facts, data, and experience. Sensing persons tend to be more interested in what “is” than in what “might be.” </a:t>
            </a:r>
          </a:p>
          <a:p>
            <a:pPr marL="109728" indent="0">
              <a:buNone/>
            </a:pPr>
            <a:r>
              <a:rPr lang="en-US" sz="4800" b="1" dirty="0"/>
              <a:t>How we make decisions: </a:t>
            </a:r>
          </a:p>
          <a:p>
            <a:pPr marL="365760" lvl="1" indent="0">
              <a:buNone/>
              <a:tabLst>
                <a:tab pos="457200" algn="l"/>
              </a:tabLst>
            </a:pPr>
            <a:r>
              <a:rPr lang="en-US" sz="4800" b="1" dirty="0"/>
              <a:t>Thinking: </a:t>
            </a:r>
            <a:r>
              <a:rPr lang="en-US" sz="4800" dirty="0"/>
              <a:t>Persons who make decisions based on “thinking” focus more on facts, data, rules, and procedures than on how decisions will affect people. </a:t>
            </a:r>
          </a:p>
          <a:p>
            <a:pPr marL="365760" lvl="1" indent="0">
              <a:buNone/>
              <a:tabLst>
                <a:tab pos="457200" algn="l"/>
              </a:tabLst>
            </a:pPr>
            <a:r>
              <a:rPr lang="en-US" sz="4800" b="1" dirty="0"/>
              <a:t>Feeling: </a:t>
            </a:r>
            <a:r>
              <a:rPr lang="en-US" sz="4800" dirty="0"/>
              <a:t>Persons who make decisions based on “feeling” focus more on how a decision will affect other people than on facts, data, rules, and procedures.</a:t>
            </a:r>
          </a:p>
        </p:txBody>
      </p:sp>
      <p:sp>
        <p:nvSpPr>
          <p:cNvPr id="9" name="TextBox 8"/>
          <p:cNvSpPr txBox="1"/>
          <p:nvPr/>
        </p:nvSpPr>
        <p:spPr>
          <a:xfrm>
            <a:off x="-990600" y="3352800"/>
            <a:ext cx="1447800" cy="369332"/>
          </a:xfrm>
          <a:prstGeom prst="rect">
            <a:avLst/>
          </a:prstGeom>
          <a:noFill/>
        </p:spPr>
        <p:txBody>
          <a:bodyPr wrap="square" rtlCol="0">
            <a:spAutoFit/>
          </a:bodyPr>
          <a:lstStyle/>
          <a:p>
            <a:endParaRPr lang="en-US"/>
          </a:p>
        </p:txBody>
      </p:sp>
      <p:sp>
        <p:nvSpPr>
          <p:cNvPr id="10" name="Rectangle 9"/>
          <p:cNvSpPr/>
          <p:nvPr/>
        </p:nvSpPr>
        <p:spPr>
          <a:xfrm flipH="1">
            <a:off x="438150" y="1354667"/>
            <a:ext cx="3124200" cy="369332"/>
          </a:xfrm>
          <a:prstGeom prst="rect">
            <a:avLst/>
          </a:prstGeom>
          <a:noFill/>
        </p:spPr>
        <p:txBody>
          <a:bodyPr wrap="square" lIns="91440" tIns="45720" rIns="91440" bIns="45720">
            <a:spAutoFit/>
          </a:bodyPr>
          <a:lstStyle/>
          <a:p>
            <a:r>
              <a:rPr lang="en-US" b="1">
                <a:ln w="9525">
                  <a:solidFill>
                    <a:schemeClr val="bg1"/>
                  </a:solidFill>
                  <a:prstDash val="solid"/>
                </a:ln>
                <a:effectLst>
                  <a:outerShdw blurRad="12700" dist="38100" dir="2700000" algn="tl" rotWithShape="0">
                    <a:schemeClr val="bg1">
                      <a:lumMod val="50000"/>
                    </a:schemeClr>
                  </a:outerShdw>
                </a:effectLst>
              </a:rPr>
              <a:t>Personality</a:t>
            </a:r>
            <a:endParaRPr lang="en-US"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Title 5"/>
          <p:cNvSpPr>
            <a:spLocks noGrp="1"/>
          </p:cNvSpPr>
          <p:nvPr>
            <p:ph type="title"/>
          </p:nvPr>
        </p:nvSpPr>
        <p:spPr>
          <a:xfrm>
            <a:off x="1066800" y="521732"/>
            <a:ext cx="4914900" cy="823384"/>
          </a:xfrm>
          <a:prstGeom prst="rect">
            <a:avLst/>
          </a:prstGeom>
          <a:noFill/>
        </p:spPr>
        <p:txBody>
          <a:bodyPr wrap="square" lIns="91440" tIns="45720" rIns="91440" bIns="45720">
            <a:spAutoFit/>
          </a:bodyPr>
          <a:lstStyle/>
          <a:p>
            <a:pPr algn="ctr"/>
            <a: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S.H.A.P.E.</a:t>
            </a:r>
            <a:b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2400"/>
              <a:t>Your Spiritual Gifting</a:t>
            </a:r>
            <a:endPar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Slide Number Placeholder 3"/>
          <p:cNvSpPr>
            <a:spLocks noGrp="1"/>
          </p:cNvSpPr>
          <p:nvPr>
            <p:ph type="sldNum" sz="quarter" idx="12"/>
          </p:nvPr>
        </p:nvSpPr>
        <p:spPr>
          <a:xfrm>
            <a:off x="6324600" y="8543926"/>
            <a:ext cx="435174" cy="486833"/>
          </a:xfrm>
        </p:spPr>
        <p:txBody>
          <a:bodyPr/>
          <a:lstStyle/>
          <a:p>
            <a:fld id="{DEDE9D30-8353-42FF-A166-99429C805B75}" type="slidenum">
              <a:rPr lang="en-US" smtClean="0"/>
              <a:pPr/>
              <a:t>16</a:t>
            </a:fld>
            <a:endParaRPr lang="en-US"/>
          </a:p>
        </p:txBody>
      </p:sp>
    </p:spTree>
    <p:extLst>
      <p:ext uri="{BB962C8B-B14F-4D97-AF65-F5344CB8AC3E}">
        <p14:creationId xmlns:p14="http://schemas.microsoft.com/office/powerpoint/2010/main" val="1629894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752601"/>
            <a:ext cx="6172200" cy="6257122"/>
          </a:xfrm>
        </p:spPr>
        <p:txBody>
          <a:bodyPr>
            <a:normAutofit/>
          </a:bodyPr>
          <a:lstStyle/>
          <a:p>
            <a:endParaRPr lang="en-US"/>
          </a:p>
          <a:p>
            <a:pPr marL="109728" indent="0">
              <a:buNone/>
            </a:pPr>
            <a:r>
              <a:rPr lang="en-US" sz="1200"/>
              <a:t>This is how and when I became a Christian and something of what my relationship with Jesus means and has meant to me over the years: </a:t>
            </a:r>
          </a:p>
          <a:p>
            <a:pPr marL="109728" indent="0">
              <a:buNone/>
            </a:pPr>
            <a:endParaRPr lang="en-US" sz="1200"/>
          </a:p>
          <a:p>
            <a:r>
              <a:rPr lang="en-US" sz="1200"/>
              <a:t>Some of my most meaningful spiritual experiences have included: </a:t>
            </a:r>
          </a:p>
          <a:p>
            <a:pPr marL="109728" indent="0">
              <a:buNone/>
            </a:pPr>
            <a:endParaRPr lang="en-US" sz="1200"/>
          </a:p>
          <a:p>
            <a:endParaRPr lang="en-US" sz="1200"/>
          </a:p>
          <a:p>
            <a:r>
              <a:rPr lang="en-US" sz="1200"/>
              <a:t>Because of some of my own experiences, I believe I could relate to and encourage someone who is going through . . . . </a:t>
            </a:r>
          </a:p>
          <a:p>
            <a:pPr marL="109728" indent="0">
              <a:buNone/>
            </a:pPr>
            <a:endParaRPr lang="en-US" sz="1200"/>
          </a:p>
          <a:p>
            <a:endParaRPr lang="en-US" sz="1200"/>
          </a:p>
          <a:p>
            <a:r>
              <a:rPr lang="en-US" sz="1200"/>
              <a:t>My formal education has been as follows: </a:t>
            </a:r>
          </a:p>
          <a:p>
            <a:pPr marL="109728" indent="0">
              <a:buNone/>
            </a:pPr>
            <a:endParaRPr lang="en-US" sz="1200"/>
          </a:p>
          <a:p>
            <a:endParaRPr lang="en-US" sz="1200"/>
          </a:p>
          <a:p>
            <a:r>
              <a:rPr lang="en-US" sz="1200"/>
              <a:t>My favorite subjects in school have been: Some of the seminars and special training I’ve had include: </a:t>
            </a:r>
          </a:p>
          <a:p>
            <a:endParaRPr lang="en-US" sz="1200"/>
          </a:p>
          <a:p>
            <a:endParaRPr lang="en-US" sz="1200"/>
          </a:p>
          <a:p>
            <a:r>
              <a:rPr lang="en-US" sz="1200"/>
              <a:t>In the past, I’ve served in these ways: </a:t>
            </a:r>
          </a:p>
        </p:txBody>
      </p:sp>
      <p:sp>
        <p:nvSpPr>
          <p:cNvPr id="5" name="Rectangle 4"/>
          <p:cNvSpPr/>
          <p:nvPr/>
        </p:nvSpPr>
        <p:spPr>
          <a:xfrm flipH="1">
            <a:off x="457200" y="1676400"/>
            <a:ext cx="3124200" cy="369332"/>
          </a:xfrm>
          <a:prstGeom prst="rect">
            <a:avLst/>
          </a:prstGeom>
          <a:noFill/>
        </p:spPr>
        <p:txBody>
          <a:bodyPr wrap="square" lIns="91440" tIns="45720" rIns="91440" bIns="45720">
            <a:spAutoFit/>
          </a:bodyPr>
          <a:lstStyle/>
          <a:p>
            <a:r>
              <a:rPr lang="en-US" b="1">
                <a:ln w="9525">
                  <a:solidFill>
                    <a:schemeClr val="bg1"/>
                  </a:solidFill>
                  <a:prstDash val="solid"/>
                </a:ln>
                <a:effectLst>
                  <a:outerShdw blurRad="12700" dist="38100" dir="2700000" algn="tl" rotWithShape="0">
                    <a:schemeClr val="bg1">
                      <a:lumMod val="50000"/>
                    </a:schemeClr>
                  </a:outerShdw>
                </a:effectLst>
              </a:rPr>
              <a:t>Experience</a:t>
            </a:r>
            <a:endParaRPr lang="en-US"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Title 5"/>
          <p:cNvSpPr>
            <a:spLocks noGrp="1"/>
          </p:cNvSpPr>
          <p:nvPr>
            <p:ph type="title"/>
          </p:nvPr>
        </p:nvSpPr>
        <p:spPr>
          <a:xfrm>
            <a:off x="704850" y="609600"/>
            <a:ext cx="5448300" cy="830997"/>
          </a:xfrm>
          <a:prstGeom prst="rect">
            <a:avLst/>
          </a:prstGeom>
          <a:noFill/>
        </p:spPr>
        <p:txBody>
          <a:bodyPr wrap="square" lIns="91440" tIns="45720" rIns="91440" bIns="45720">
            <a:spAutoFit/>
          </a:bodyPr>
          <a:lstStyle/>
          <a:p>
            <a:pPr algn="ctr"/>
            <a: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S.H.A.P.E.</a:t>
            </a:r>
            <a:b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2400"/>
              <a:t>Your Spiritual Gifting</a:t>
            </a:r>
            <a:endPar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Slide Number Placeholder 3"/>
          <p:cNvSpPr>
            <a:spLocks noGrp="1"/>
          </p:cNvSpPr>
          <p:nvPr>
            <p:ph type="sldNum" sz="quarter" idx="12"/>
          </p:nvPr>
        </p:nvSpPr>
        <p:spPr>
          <a:xfrm>
            <a:off x="6324600" y="8543926"/>
            <a:ext cx="435174" cy="486833"/>
          </a:xfrm>
        </p:spPr>
        <p:txBody>
          <a:bodyPr/>
          <a:lstStyle/>
          <a:p>
            <a:fld id="{DEDE9D30-8353-42FF-A166-99429C805B75}" type="slidenum">
              <a:rPr lang="en-US" smtClean="0"/>
              <a:pPr/>
              <a:t>17</a:t>
            </a:fld>
            <a:endParaRPr lang="en-US"/>
          </a:p>
        </p:txBody>
      </p:sp>
    </p:spTree>
    <p:extLst>
      <p:ext uri="{BB962C8B-B14F-4D97-AF65-F5344CB8AC3E}">
        <p14:creationId xmlns:p14="http://schemas.microsoft.com/office/powerpoint/2010/main" val="3024620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47801"/>
            <a:ext cx="6172200" cy="6561922"/>
          </a:xfrm>
        </p:spPr>
        <p:txBody>
          <a:bodyPr>
            <a:normAutofit/>
          </a:bodyPr>
          <a:lstStyle/>
          <a:p>
            <a:pPr>
              <a:buNone/>
            </a:pPr>
            <a:r>
              <a:rPr lang="en-US" sz="1800"/>
              <a:t>IWC  Partners’ Mission Statement</a:t>
            </a:r>
          </a:p>
          <a:p>
            <a:pPr algn="ctr">
              <a:buNone/>
            </a:pPr>
            <a:r>
              <a:rPr lang="en-US" sz="1800" b="1" i="1">
                <a:solidFill>
                  <a:srgbClr val="FF0000"/>
                </a:solidFill>
              </a:rPr>
              <a:t>To Know Christ and to Make Him Known</a:t>
            </a:r>
            <a:endParaRPr lang="en-US" sz="1800"/>
          </a:p>
          <a:p>
            <a:pPr>
              <a:buNone/>
            </a:pPr>
            <a:endParaRPr lang="en-US" sz="1400"/>
          </a:p>
          <a:p>
            <a:pPr marL="109728" indent="0">
              <a:buNone/>
            </a:pPr>
            <a:r>
              <a:rPr lang="en-US" sz="1200" b="1"/>
              <a:t>Our job is to</a:t>
            </a:r>
            <a:r>
              <a:rPr lang="en-US" sz="1200"/>
              <a:t> personally demonstrate God’s love to the international women by being a faithful friend, trusting God to draw them one step closer to Him.</a:t>
            </a:r>
          </a:p>
          <a:p>
            <a:pPr marL="109728" indent="0" algn="ctr">
              <a:buNone/>
            </a:pPr>
            <a:r>
              <a:rPr lang="en-US" sz="1200" b="1" i="1"/>
              <a:t>BUILD BRIDGES OF TRUST THAT WILL BEAR THE WEIGHT OF TRUTH</a:t>
            </a:r>
            <a:endParaRPr lang="en-US" sz="1200"/>
          </a:p>
          <a:p>
            <a:pPr marL="109728" indent="0">
              <a:buNone/>
            </a:pPr>
            <a:endParaRPr lang="en-US" sz="1300" b="1"/>
          </a:p>
          <a:p>
            <a:pPr marL="109728" indent="0">
              <a:buNone/>
            </a:pPr>
            <a:r>
              <a:rPr lang="en-US" sz="1200" b="1"/>
              <a:t>Responsibilities:</a:t>
            </a:r>
          </a:p>
          <a:p>
            <a:r>
              <a:rPr lang="en-US" sz="1200"/>
              <a:t>Work within your gifting and as a part of the IWC team.</a:t>
            </a:r>
          </a:p>
          <a:p>
            <a:r>
              <a:rPr lang="en-US" sz="1200"/>
              <a:t>Attend IWC Partners’ Meeting second Monday of each month. This is the time we pray and plan the monthly Main Event.</a:t>
            </a:r>
            <a:r>
              <a:rPr lang="en-US" sz="1200" b="1"/>
              <a:t>	</a:t>
            </a:r>
            <a:endParaRPr lang="en-US" sz="1200"/>
          </a:p>
          <a:p>
            <a:r>
              <a:rPr lang="en-US" sz="1200"/>
              <a:t>Attend monthly Main Event. If you need to be absent, let Connie know in advance so other arrangements can be made to handle your responsibilities. The Main Event begins at 9:30 a.m. Arrive at 8:30 unless you are picking up an international. Being on time is important in order to set up the room and allows us opportunity to greet the internationals as they arrive.</a:t>
            </a:r>
          </a:p>
          <a:p>
            <a:r>
              <a:rPr lang="en-US" sz="1200"/>
              <a:t>Be a facilitator – ask questions. The objective is to become their friend. Don’t rush them or finish their sentences. Internationals need to think before they put sentences together so be patient. Give them help only if you sense they want you to supply the words. Don’t monopolize the conversation. Be a good listener.</a:t>
            </a:r>
          </a:p>
          <a:p>
            <a:r>
              <a:rPr lang="en-US" sz="1200"/>
              <a:t>Be a leader, co-leader or attend a small group once a month.</a:t>
            </a:r>
          </a:p>
          <a:p>
            <a:r>
              <a:rPr lang="en-US" sz="1200"/>
              <a:t>Ask God to give you a heart for at least one woman to develop a relationship with. Read </a:t>
            </a:r>
            <a:r>
              <a:rPr lang="en-US" sz="1200" i="1"/>
              <a:t>Born to Reproduce</a:t>
            </a:r>
            <a:r>
              <a:rPr lang="en-US" sz="1200"/>
              <a:t> before September 2016 IWC Partners’ Meeting.</a:t>
            </a:r>
            <a:endParaRPr lang="en-US" sz="1200" i="1"/>
          </a:p>
          <a:p>
            <a:r>
              <a:rPr lang="en-US" sz="1200"/>
              <a:t>As you feel led by the Holy Spirit, initiate contact with the international during the week (phone, email, or personal contact). </a:t>
            </a:r>
          </a:p>
          <a:p>
            <a:r>
              <a:rPr lang="en-US" sz="1200"/>
              <a:t>Pray for the woman’s salvation and ask God for natural opportunities to “brag on Jesus.”</a:t>
            </a:r>
          </a:p>
          <a:p>
            <a:endParaRPr lang="en-US" sz="1700"/>
          </a:p>
          <a:p>
            <a:pPr marL="109728" indent="0">
              <a:buNone/>
            </a:pPr>
            <a:endParaRPr lang="en-US"/>
          </a:p>
        </p:txBody>
      </p:sp>
      <p:sp>
        <p:nvSpPr>
          <p:cNvPr id="3" name="Title 2"/>
          <p:cNvSpPr>
            <a:spLocks noGrp="1"/>
          </p:cNvSpPr>
          <p:nvPr>
            <p:ph type="title"/>
          </p:nvPr>
        </p:nvSpPr>
        <p:spPr>
          <a:xfrm>
            <a:off x="342900" y="366184"/>
            <a:ext cx="6172200" cy="1081616"/>
          </a:xfrm>
        </p:spPr>
        <p:txBody>
          <a:bodyPr>
            <a:normAutofit/>
          </a:bodyPr>
          <a:lstStyle/>
          <a:p>
            <a:pPr algn="ctr"/>
            <a:r>
              <a:rPr lang="en-US" sz="2400"/>
              <a:t>Responsibilities</a:t>
            </a:r>
          </a:p>
        </p:txBody>
      </p:sp>
      <p:sp>
        <p:nvSpPr>
          <p:cNvPr id="5" name="Slide Number Placeholder 4"/>
          <p:cNvSpPr>
            <a:spLocks noGrp="1"/>
          </p:cNvSpPr>
          <p:nvPr>
            <p:ph type="sldNum" sz="quarter" idx="12"/>
          </p:nvPr>
        </p:nvSpPr>
        <p:spPr>
          <a:xfrm>
            <a:off x="6324600" y="8543926"/>
            <a:ext cx="435174" cy="486833"/>
          </a:xfrm>
        </p:spPr>
        <p:txBody>
          <a:bodyPr/>
          <a:lstStyle/>
          <a:p>
            <a:fld id="{DEDE9D30-8353-42FF-A166-99429C805B7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143001"/>
            <a:ext cx="6172200" cy="6866722"/>
          </a:xfrm>
        </p:spPr>
        <p:txBody>
          <a:bodyPr>
            <a:normAutofit/>
          </a:bodyPr>
          <a:lstStyle/>
          <a:p>
            <a:pPr marL="109728" indent="0">
              <a:buNone/>
            </a:pPr>
            <a:r>
              <a:rPr lang="en-US" sz="1200"/>
              <a:t>After praying about the commitment of being involved with IWC, I choose to commit to the following:</a:t>
            </a:r>
          </a:p>
          <a:p>
            <a:pPr marL="109728" indent="0">
              <a:buNone/>
            </a:pPr>
            <a:endParaRPr lang="en-US" sz="1200"/>
          </a:p>
          <a:p>
            <a:pPr>
              <a:buFont typeface="Wingdings" panose="05000000000000000000" pitchFamily="2" charset="2"/>
              <a:buChar char="ü"/>
            </a:pPr>
            <a:r>
              <a:rPr lang="en-US" sz="1200"/>
              <a:t>I acknowledge the Lordship of Jesus Christ in my life and have a personal relationship with him. </a:t>
            </a:r>
          </a:p>
          <a:p>
            <a:pPr>
              <a:buFont typeface="Wingdings" panose="05000000000000000000" pitchFamily="2" charset="2"/>
              <a:buChar char="ü"/>
            </a:pPr>
            <a:r>
              <a:rPr lang="en-US" sz="1200"/>
              <a:t>I will work in cooperation and under the guidance of the leadership and teaching of IWC, seeking to uphold the mission of IWC. </a:t>
            </a:r>
          </a:p>
          <a:p>
            <a:pPr>
              <a:buFont typeface="Wingdings" panose="05000000000000000000" pitchFamily="2" charset="2"/>
              <a:buChar char="ü"/>
            </a:pPr>
            <a:r>
              <a:rPr lang="en-US" sz="1200"/>
              <a:t>I will participate in IWC’s Partners’ Meetings that are held the 2</a:t>
            </a:r>
            <a:r>
              <a:rPr lang="en-US" sz="1200" baseline="30000"/>
              <a:t>nd</a:t>
            </a:r>
            <a:r>
              <a:rPr lang="en-US" sz="1200"/>
              <a:t> Monday of each month from 9:00 a.m. to 11:30 a.m.</a:t>
            </a:r>
          </a:p>
          <a:p>
            <a:pPr>
              <a:buFont typeface="Wingdings" panose="05000000000000000000" pitchFamily="2" charset="2"/>
              <a:buChar char="ü"/>
            </a:pPr>
            <a:r>
              <a:rPr lang="en-US" sz="1200"/>
              <a:t>I agree to attend the IWC Main Event each month arriving at 8:30 a.m. to help with setup and cleanup unless I am providing transportation for the international women. </a:t>
            </a:r>
          </a:p>
          <a:p>
            <a:pPr>
              <a:buFont typeface="Wingdings" panose="05000000000000000000" pitchFamily="2" charset="2"/>
              <a:buChar char="ü"/>
            </a:pPr>
            <a:r>
              <a:rPr lang="en-US" sz="1200"/>
              <a:t>I will make contact with at least one international woman each week through a phone call or a one on one meeting outside of the Main Event.</a:t>
            </a:r>
          </a:p>
          <a:p>
            <a:pPr>
              <a:buFont typeface="Wingdings" panose="05000000000000000000" pitchFamily="2" charset="2"/>
              <a:buChar char="ü"/>
            </a:pPr>
            <a:r>
              <a:rPr lang="en-US" sz="1200"/>
              <a:t>I am committed to grow and mature in my relationship with God and others through the spiritual disciplines:</a:t>
            </a:r>
          </a:p>
          <a:p>
            <a:pPr lvl="1">
              <a:buFont typeface="Wingdings" panose="05000000000000000000" pitchFamily="2" charset="2"/>
              <a:buChar char="Ø"/>
            </a:pPr>
            <a:r>
              <a:rPr lang="en-US" sz="1200"/>
              <a:t>Spending daily time in God’s Word</a:t>
            </a:r>
          </a:p>
          <a:p>
            <a:pPr lvl="1">
              <a:buFont typeface="Wingdings" panose="05000000000000000000" pitchFamily="2" charset="2"/>
              <a:buChar char="Ø"/>
            </a:pPr>
            <a:r>
              <a:rPr lang="en-US" sz="1200"/>
              <a:t>Praying regularly for IWC and the international women</a:t>
            </a:r>
          </a:p>
          <a:p>
            <a:pPr lvl="1">
              <a:buFont typeface="Wingdings" panose="05000000000000000000" pitchFamily="2" charset="2"/>
              <a:buChar char="Ø"/>
            </a:pPr>
            <a:r>
              <a:rPr lang="en-US" sz="1200"/>
              <a:t>Spending time with other Christians for accountability and stimulation</a:t>
            </a:r>
          </a:p>
          <a:p>
            <a:pPr lvl="1">
              <a:buFont typeface="Wingdings" panose="05000000000000000000" pitchFamily="2" charset="2"/>
              <a:buChar char="Ø"/>
            </a:pPr>
            <a:r>
              <a:rPr lang="en-US" sz="1200"/>
              <a:t>Preparing myself to share my faith and praying for opportunities to develop relationships with the hope of sharing my faith.</a:t>
            </a:r>
          </a:p>
          <a:p>
            <a:pPr lvl="1">
              <a:buFont typeface="Wingdings" panose="05000000000000000000" pitchFamily="2" charset="2"/>
              <a:buChar char="Ø"/>
            </a:pPr>
            <a:r>
              <a:rPr lang="en-US" sz="1200"/>
              <a:t>Committing to choices and a lifestyle that are both godly and above reproach, knowing that my life is a testimony for others.</a:t>
            </a:r>
          </a:p>
          <a:p>
            <a:pPr>
              <a:buFont typeface="Wingdings" panose="05000000000000000000" pitchFamily="2" charset="2"/>
              <a:buChar char="q"/>
            </a:pPr>
            <a:endParaRPr lang="en-US" sz="1200"/>
          </a:p>
          <a:p>
            <a:pPr marL="109728" indent="0">
              <a:buNone/>
            </a:pPr>
            <a:endParaRPr lang="en-US" sz="1200"/>
          </a:p>
          <a:p>
            <a:pPr marL="109728" indent="0">
              <a:buNone/>
            </a:pPr>
            <a:endParaRPr lang="en-US" sz="1200"/>
          </a:p>
          <a:p>
            <a:pPr marL="109728" indent="0">
              <a:buNone/>
            </a:pPr>
            <a:r>
              <a:rPr lang="en-US" sz="1200"/>
              <a:t>I am making a commitment to this ministry from</a:t>
            </a:r>
          </a:p>
          <a:p>
            <a:pPr marL="109728" indent="0">
              <a:buNone/>
            </a:pPr>
            <a:r>
              <a:rPr lang="en-US" sz="1200"/>
              <a:t>September 2016 to June 2017.</a:t>
            </a:r>
          </a:p>
          <a:p>
            <a:pPr marL="109728" indent="0">
              <a:buNone/>
            </a:pPr>
            <a:endParaRPr lang="en-US" sz="1200"/>
          </a:p>
          <a:p>
            <a:pPr marL="109728" indent="0">
              <a:buNone/>
            </a:pPr>
            <a:r>
              <a:rPr lang="en-US" sz="1200"/>
              <a:t>Signature: _________________________</a:t>
            </a:r>
          </a:p>
          <a:p>
            <a:pPr marL="109728" indent="0">
              <a:buNone/>
            </a:pPr>
            <a:r>
              <a:rPr lang="en-US" sz="1200"/>
              <a:t>Email _____________________________</a:t>
            </a:r>
          </a:p>
          <a:p>
            <a:pPr marL="109728" indent="0">
              <a:buNone/>
            </a:pPr>
            <a:r>
              <a:rPr lang="en-US" sz="1200"/>
              <a:t>Phone#: ___________________________</a:t>
            </a:r>
          </a:p>
        </p:txBody>
      </p:sp>
      <p:sp>
        <p:nvSpPr>
          <p:cNvPr id="3" name="Title 2"/>
          <p:cNvSpPr>
            <a:spLocks noGrp="1"/>
          </p:cNvSpPr>
          <p:nvPr>
            <p:ph type="title"/>
          </p:nvPr>
        </p:nvSpPr>
        <p:spPr>
          <a:xfrm>
            <a:off x="342900" y="366184"/>
            <a:ext cx="6172200" cy="776816"/>
          </a:xfrm>
        </p:spPr>
        <p:txBody>
          <a:bodyPr>
            <a:normAutofit fontScale="90000"/>
          </a:bodyPr>
          <a:lstStyle/>
          <a:p>
            <a:pPr algn="ctr"/>
            <a:r>
              <a:rPr lang="en-US" sz="2400"/>
              <a:t>International Women’s Connection Ministry Annual Commitment Form</a:t>
            </a:r>
          </a:p>
        </p:txBody>
      </p:sp>
      <p:sp>
        <p:nvSpPr>
          <p:cNvPr id="5" name="Slide Number Placeholder 4"/>
          <p:cNvSpPr>
            <a:spLocks noGrp="1"/>
          </p:cNvSpPr>
          <p:nvPr>
            <p:ph type="sldNum" sz="quarter" idx="12"/>
          </p:nvPr>
        </p:nvSpPr>
        <p:spPr>
          <a:xfrm>
            <a:off x="6238875" y="8543926"/>
            <a:ext cx="520899" cy="486833"/>
          </a:xfrm>
        </p:spPr>
        <p:txBody>
          <a:bodyPr/>
          <a:lstStyle/>
          <a:p>
            <a:fld id="{DEDE9D30-8353-42FF-A166-99429C805B7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6172200" cy="7171522"/>
          </a:xfrm>
        </p:spPr>
        <p:txBody>
          <a:bodyPr>
            <a:normAutofit/>
          </a:bodyPr>
          <a:lstStyle/>
          <a:p>
            <a:pPr lvl="0">
              <a:buNone/>
            </a:pPr>
            <a:r>
              <a:rPr lang="en-US" sz="1600" b="1" dirty="0"/>
              <a:t>International Women’s Connection--What We Believe</a:t>
            </a:r>
          </a:p>
          <a:p>
            <a:pPr>
              <a:buNone/>
            </a:pPr>
            <a:r>
              <a:rPr lang="en-US" sz="1600" dirty="0"/>
              <a:t>	1.	IWC Ministry Partners’ Mission	Page 3	</a:t>
            </a:r>
          </a:p>
          <a:p>
            <a:pPr>
              <a:buNone/>
            </a:pPr>
            <a:r>
              <a:rPr lang="en-US" sz="1600" dirty="0"/>
              <a:t>	2. 	Why We Do What We Do		Page 4	</a:t>
            </a:r>
          </a:p>
          <a:p>
            <a:pPr>
              <a:buNone/>
            </a:pPr>
            <a:r>
              <a:rPr lang="en-US" sz="1600" dirty="0"/>
              <a:t>	3.	What We Believe (Statement of Faith)	Pages 5-6</a:t>
            </a:r>
          </a:p>
          <a:p>
            <a:pPr>
              <a:buNone/>
            </a:pPr>
            <a:r>
              <a:rPr lang="en-US" sz="1600" dirty="0"/>
              <a:t>					</a:t>
            </a:r>
          </a:p>
          <a:p>
            <a:pPr lvl="0">
              <a:buNone/>
            </a:pPr>
            <a:r>
              <a:rPr lang="en-US" sz="1600" b="1" dirty="0"/>
              <a:t>IWC Ministry Partners—Who We Are &amp; What We Do</a:t>
            </a:r>
          </a:p>
          <a:p>
            <a:pPr>
              <a:buNone/>
            </a:pPr>
            <a:r>
              <a:rPr lang="en-US" sz="1600" dirty="0"/>
              <a:t>	1.	Characteristics of a Ministry Partner	Page 7</a:t>
            </a:r>
          </a:p>
          <a:p>
            <a:pPr>
              <a:buNone/>
            </a:pPr>
            <a:r>
              <a:rPr lang="en-US" sz="1600" dirty="0"/>
              <a:t>	2.	Focus on What You Do Best = S.H.A.P.E.	Pages 8-17</a:t>
            </a:r>
          </a:p>
          <a:p>
            <a:pPr>
              <a:buNone/>
            </a:pPr>
            <a:r>
              <a:rPr lang="en-US" sz="1600" dirty="0"/>
              <a:t>	3.	Responsibilities			Page 18</a:t>
            </a:r>
          </a:p>
          <a:p>
            <a:pPr>
              <a:buNone/>
            </a:pPr>
            <a:r>
              <a:rPr lang="en-US" sz="1600" dirty="0"/>
              <a:t>	</a:t>
            </a:r>
            <a:r>
              <a:rPr lang="en-US" sz="1600" dirty="0" smtClean="0"/>
              <a:t>4.</a:t>
            </a:r>
            <a:r>
              <a:rPr lang="en-US" sz="1600" dirty="0"/>
              <a:t>	Annual Commitment Form		Page 19</a:t>
            </a:r>
          </a:p>
          <a:p>
            <a:pPr>
              <a:buNone/>
            </a:pPr>
            <a:endParaRPr lang="en-US" sz="1600" dirty="0"/>
          </a:p>
          <a:p>
            <a:pPr lvl="0">
              <a:buNone/>
            </a:pPr>
            <a:r>
              <a:rPr lang="en-US" sz="1600" b="1" dirty="0"/>
              <a:t>Let’s Get Started—Sharing Your Faith		</a:t>
            </a:r>
            <a:r>
              <a:rPr lang="en-US" sz="1600" dirty="0"/>
              <a:t>Page 20</a:t>
            </a:r>
          </a:p>
          <a:p>
            <a:pPr>
              <a:buNone/>
            </a:pPr>
            <a:r>
              <a:rPr lang="en-US" sz="1600" dirty="0"/>
              <a:t>	1.	Strategy Bridge to Relationships	Pages 21-22</a:t>
            </a:r>
          </a:p>
          <a:p>
            <a:pPr>
              <a:buNone/>
            </a:pPr>
            <a:r>
              <a:rPr lang="en-US" sz="1600" dirty="0"/>
              <a:t>	2. 	Preparing Your Faith Story		Pages 23-24</a:t>
            </a:r>
          </a:p>
          <a:p>
            <a:pPr>
              <a:buNone/>
            </a:pPr>
            <a:r>
              <a:rPr lang="en-US" sz="1600" dirty="0"/>
              <a:t>	3.	Conversation Starters		Page 25</a:t>
            </a:r>
          </a:p>
          <a:p>
            <a:pPr>
              <a:buNone/>
            </a:pPr>
            <a:r>
              <a:rPr lang="en-US" sz="1600" dirty="0"/>
              <a:t>	4.	Cross Cultural Sensitivity		Page 26-27</a:t>
            </a:r>
          </a:p>
          <a:p>
            <a:pPr>
              <a:buNone/>
            </a:pPr>
            <a:r>
              <a:rPr lang="en-US" sz="1600" dirty="0"/>
              <a:t>	 	</a:t>
            </a:r>
          </a:p>
          <a:p>
            <a:endParaRPr lang="en-US" dirty="0"/>
          </a:p>
        </p:txBody>
      </p:sp>
      <p:sp>
        <p:nvSpPr>
          <p:cNvPr id="3" name="Title 2"/>
          <p:cNvSpPr>
            <a:spLocks noGrp="1"/>
          </p:cNvSpPr>
          <p:nvPr>
            <p:ph type="title"/>
          </p:nvPr>
        </p:nvSpPr>
        <p:spPr>
          <a:xfrm>
            <a:off x="342900" y="366184"/>
            <a:ext cx="6172200" cy="700616"/>
          </a:xfrm>
        </p:spPr>
        <p:txBody>
          <a:bodyPr>
            <a:normAutofit/>
          </a:bodyPr>
          <a:lstStyle/>
          <a:p>
            <a:pPr algn="ctr"/>
            <a:r>
              <a:rPr lang="en-US" sz="2400" dirty="0"/>
              <a:t>Table of Contents</a:t>
            </a:r>
          </a:p>
        </p:txBody>
      </p:sp>
      <p:sp>
        <p:nvSpPr>
          <p:cNvPr id="5" name="Slide Number Placeholder 4"/>
          <p:cNvSpPr>
            <a:spLocks noGrp="1"/>
          </p:cNvSpPr>
          <p:nvPr>
            <p:ph type="sldNum" sz="quarter" idx="12"/>
          </p:nvPr>
        </p:nvSpPr>
        <p:spPr/>
        <p:txBody>
          <a:bodyPr/>
          <a:lstStyle/>
          <a:p>
            <a:fld id="{DEDE9D30-8353-42FF-A166-99429C805B7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914400"/>
            <a:ext cx="6172200" cy="7010400"/>
          </a:xfrm>
        </p:spPr>
        <p:txBody>
          <a:bodyPr>
            <a:normAutofit fontScale="70000" lnSpcReduction="20000"/>
          </a:bodyPr>
          <a:lstStyle/>
          <a:p>
            <a:pPr>
              <a:lnSpc>
                <a:spcPct val="110000"/>
              </a:lnSpc>
              <a:spcBef>
                <a:spcPts val="0"/>
              </a:spcBef>
              <a:buNone/>
            </a:pPr>
            <a:r>
              <a:rPr lang="en-US" sz="1700" dirty="0"/>
              <a:t>Successful evangelism is, “being used by God to help a person move in a positive direction</a:t>
            </a:r>
          </a:p>
          <a:p>
            <a:pPr marL="109728" indent="0">
              <a:lnSpc>
                <a:spcPct val="110000"/>
              </a:lnSpc>
              <a:spcBef>
                <a:spcPts val="0"/>
              </a:spcBef>
              <a:buNone/>
            </a:pPr>
            <a:r>
              <a:rPr lang="en-US" sz="1700" dirty="0"/>
              <a:t>in his or her relationship with God.” Bill Bright, CRU, defines successful witnessing as, “taking the initiative to share Christ in the power of the Holy Spirit, and leaving the results to God.” I need to remember that it isn’t up to me to </a:t>
            </a:r>
            <a:r>
              <a:rPr lang="en-US" sz="1700" i="1" dirty="0"/>
              <a:t>make</a:t>
            </a:r>
            <a:r>
              <a:rPr lang="en-US" sz="1700" dirty="0"/>
              <a:t> someone a Christian. Only God is able to change a heart to embrace Christ. Be a genuine friend no matter what their spiritual interest. She is not an evangelistic project.</a:t>
            </a:r>
          </a:p>
          <a:p>
            <a:pPr>
              <a:buNone/>
            </a:pPr>
            <a:endParaRPr lang="en-US" sz="1700" dirty="0"/>
          </a:p>
          <a:p>
            <a:pPr marL="109728" indent="0">
              <a:buNone/>
            </a:pPr>
            <a:r>
              <a:rPr lang="en-US" sz="1700" b="1" dirty="0"/>
              <a:t>PRAY</a:t>
            </a:r>
          </a:p>
          <a:p>
            <a:pPr>
              <a:buFont typeface="Wingdings" pitchFamily="2" charset="2"/>
              <a:buChar char="Ø"/>
            </a:pPr>
            <a:r>
              <a:rPr lang="en-US" sz="1700" b="1" dirty="0"/>
              <a:t>Pray for Open Doors </a:t>
            </a:r>
            <a:r>
              <a:rPr lang="en-US" sz="1700" dirty="0" smtClean="0"/>
              <a:t>Colossians </a:t>
            </a:r>
            <a:r>
              <a:rPr lang="en-US" sz="1700" dirty="0"/>
              <a:t>4:3 “At the same time pray</a:t>
            </a:r>
            <a:r>
              <a:rPr lang="en-US" sz="1700" baseline="30000" dirty="0"/>
              <a:t> </a:t>
            </a:r>
            <a:r>
              <a:rPr lang="en-US" sz="1700" dirty="0"/>
              <a:t>for us too, that</a:t>
            </a:r>
            <a:r>
              <a:rPr lang="en-US" sz="1700" baseline="30000" dirty="0"/>
              <a:t> </a:t>
            </a:r>
            <a:r>
              <a:rPr lang="en-US" sz="1700" dirty="0"/>
              <a:t>God may open a door for the message</a:t>
            </a:r>
            <a:r>
              <a:rPr lang="en-US" sz="1700" baseline="30000" dirty="0"/>
              <a:t> </a:t>
            </a:r>
            <a:r>
              <a:rPr lang="en-US" sz="1700" dirty="0"/>
              <a:t>so that we may proclaim</a:t>
            </a:r>
            <a:r>
              <a:rPr lang="en-US" sz="1700" baseline="30000" dirty="0"/>
              <a:t> </a:t>
            </a:r>
            <a:r>
              <a:rPr lang="en-US" sz="1700" dirty="0"/>
              <a:t>the mystery of Christ...” </a:t>
            </a:r>
          </a:p>
          <a:p>
            <a:pPr>
              <a:buFont typeface="Wingdings" pitchFamily="2" charset="2"/>
              <a:buChar char="Ø"/>
            </a:pPr>
            <a:r>
              <a:rPr lang="en-US" sz="1700" b="1" dirty="0"/>
              <a:t>Pray with and for her. </a:t>
            </a:r>
            <a:r>
              <a:rPr lang="en-US" sz="1700" dirty="0"/>
              <a:t>“</a:t>
            </a:r>
            <a:r>
              <a:rPr lang="en-US" sz="1700" i="1" dirty="0"/>
              <a:t>How can I pray for you?”</a:t>
            </a:r>
            <a:endParaRPr lang="en-US" sz="1700" dirty="0"/>
          </a:p>
          <a:p>
            <a:pPr>
              <a:buFont typeface="Wingdings" pitchFamily="2" charset="2"/>
              <a:buChar char="Ø"/>
            </a:pPr>
            <a:r>
              <a:rPr lang="en-US" sz="1700" b="1" dirty="0"/>
              <a:t>Pray for Courage </a:t>
            </a:r>
            <a:r>
              <a:rPr lang="en-US" sz="1700" dirty="0" smtClean="0"/>
              <a:t>Ephesians </a:t>
            </a:r>
            <a:r>
              <a:rPr lang="en-US" sz="1700" dirty="0"/>
              <a:t>6:18-20 “With every prayer and petition, pray</a:t>
            </a:r>
            <a:r>
              <a:rPr lang="en-US" sz="1700" baseline="30000" dirty="0"/>
              <a:t> </a:t>
            </a:r>
            <a:r>
              <a:rPr lang="en-US" sz="1700" dirty="0"/>
              <a:t>at all times in the Spirit, and to this end be alert, with all perseverance and requests for all the saints. Pray</a:t>
            </a:r>
            <a:r>
              <a:rPr lang="en-US" sz="1700" baseline="30000" dirty="0"/>
              <a:t> </a:t>
            </a:r>
            <a:r>
              <a:rPr lang="en-US" sz="1700" dirty="0"/>
              <a:t>for me also, that I may be given the message when I begin to speak</a:t>
            </a:r>
            <a:r>
              <a:rPr lang="en-US" sz="1700" baseline="30000" dirty="0"/>
              <a:t> </a:t>
            </a:r>
            <a:r>
              <a:rPr lang="en-US" sz="1700" dirty="0"/>
              <a:t>– that I may confidently make known the mystery of the gospel, for which I am an ambassador in chains. Pray that I may be able to speak boldly as I ought to speak.” </a:t>
            </a:r>
          </a:p>
          <a:p>
            <a:pPr>
              <a:buFont typeface="Wingdings" pitchFamily="2" charset="2"/>
              <a:buChar char="Ø"/>
            </a:pPr>
            <a:r>
              <a:rPr lang="en-US" sz="1700" b="1" dirty="0"/>
              <a:t>Trust God’s power to work. </a:t>
            </a:r>
            <a:r>
              <a:rPr lang="en-US" sz="1700" dirty="0"/>
              <a:t>I John 5:14  </a:t>
            </a:r>
            <a:r>
              <a:rPr lang="en-US" sz="1700" b="1" dirty="0"/>
              <a:t>“</a:t>
            </a:r>
            <a:r>
              <a:rPr lang="en-US" sz="1700" dirty="0"/>
              <a:t>And this is the confidence that we have before him: whenever we ask anything </a:t>
            </a:r>
            <a:r>
              <a:rPr lang="en-US" sz="1700" u="sng" dirty="0"/>
              <a:t>according to His will</a:t>
            </a:r>
            <a:r>
              <a:rPr lang="en-US" sz="1700" dirty="0"/>
              <a:t>, he </a:t>
            </a:r>
            <a:r>
              <a:rPr lang="en-US" sz="1700" u="sng" dirty="0"/>
              <a:t>hears</a:t>
            </a:r>
            <a:r>
              <a:rPr lang="en-US" sz="1700" dirty="0"/>
              <a:t> us.”</a:t>
            </a:r>
          </a:p>
          <a:p>
            <a:pPr>
              <a:buFont typeface="Wingdings" pitchFamily="2" charset="2"/>
              <a:buChar char="Ø"/>
            </a:pPr>
            <a:r>
              <a:rPr lang="en-US" sz="1700" b="1" dirty="0"/>
              <a:t>“Earn the right to invite.” </a:t>
            </a:r>
            <a:r>
              <a:rPr lang="en-US" sz="1700" dirty="0"/>
              <a:t>Invest in people first. Listen to their stories. Learn their passions, their longings, and share the same about yourself. Then, after you’ve actually invested in each other, try suggesting something not related to church to help you connect on a spiritual level. If the person really gets to know you and wants to know more about why you live your life the way you do, they’ll make a point to find out. </a:t>
            </a:r>
          </a:p>
          <a:p>
            <a:pPr>
              <a:buFont typeface="Wingdings" pitchFamily="2" charset="2"/>
              <a:buChar char="Ø"/>
            </a:pPr>
            <a:r>
              <a:rPr lang="en-US" sz="1700" b="1" dirty="0"/>
              <a:t>Be committed for the long term </a:t>
            </a:r>
            <a:r>
              <a:rPr lang="en-US" sz="1700" dirty="0"/>
              <a:t>– building trust takes time.</a:t>
            </a:r>
          </a:p>
          <a:p>
            <a:pPr>
              <a:buFont typeface="Wingdings" pitchFamily="2" charset="2"/>
              <a:buChar char="Ø"/>
            </a:pPr>
            <a:endParaRPr lang="en-US" sz="1700" dirty="0"/>
          </a:p>
          <a:p>
            <a:pPr marL="109728" indent="0">
              <a:buNone/>
            </a:pPr>
            <a:r>
              <a:rPr lang="en-US" sz="1700" b="1" dirty="0"/>
              <a:t>How to turn a conversation to spiritual things:</a:t>
            </a:r>
          </a:p>
          <a:p>
            <a:pPr marL="109728" indent="0">
              <a:buNone/>
            </a:pPr>
            <a:r>
              <a:rPr lang="en-US" sz="1700" dirty="0"/>
              <a:t>1.  Listen for the 5 D’s. These may let you now they are spiritually receptive and willing to talk.</a:t>
            </a:r>
          </a:p>
          <a:p>
            <a:pPr marL="536575" indent="-171450"/>
            <a:r>
              <a:rPr lang="en-US" sz="1700" dirty="0"/>
              <a:t>Depression		</a:t>
            </a:r>
          </a:p>
          <a:p>
            <a:pPr marL="365125" indent="201613">
              <a:buFont typeface="Arial" panose="020B0604020202020204" pitchFamily="34" charset="0"/>
              <a:buChar char="•"/>
            </a:pPr>
            <a:r>
              <a:rPr lang="en-US" sz="1700" dirty="0"/>
              <a:t>Disease</a:t>
            </a:r>
          </a:p>
          <a:p>
            <a:pPr marL="365125" indent="201613">
              <a:buFont typeface="Arial" panose="020B0604020202020204" pitchFamily="34" charset="0"/>
              <a:buChar char="•"/>
            </a:pPr>
            <a:r>
              <a:rPr lang="en-US" sz="1700" dirty="0"/>
              <a:t>Divorce or Marriage Problems</a:t>
            </a:r>
          </a:p>
          <a:p>
            <a:pPr marL="365125" indent="201613">
              <a:buFont typeface="Arial" panose="020B0604020202020204" pitchFamily="34" charset="0"/>
              <a:buChar char="•"/>
            </a:pPr>
            <a:r>
              <a:rPr lang="en-US" sz="1700" dirty="0"/>
              <a:t>Debt</a:t>
            </a:r>
          </a:p>
          <a:p>
            <a:pPr marL="365125" indent="201613">
              <a:buFont typeface="Arial" panose="020B0604020202020204" pitchFamily="34" charset="0"/>
              <a:buChar char="•"/>
            </a:pPr>
            <a:r>
              <a:rPr lang="en-US" sz="1700" dirty="0"/>
              <a:t>Death</a:t>
            </a:r>
          </a:p>
          <a:p>
            <a:pPr marL="0" indent="0">
              <a:buNone/>
            </a:pPr>
            <a:r>
              <a:rPr lang="en-US" sz="1700" dirty="0"/>
              <a:t>2. Relate through the 3 F’s: Feel, Felt, Found</a:t>
            </a:r>
          </a:p>
          <a:p>
            <a:pPr marL="0" lvl="2" indent="0" defTabSz="342900">
              <a:buNone/>
            </a:pPr>
            <a:r>
              <a:rPr lang="en-US" sz="1700" dirty="0"/>
              <a:t>	“I know how you feel. I have felt that way myself. I found that….”</a:t>
            </a:r>
          </a:p>
          <a:p>
            <a:pPr marL="0" lvl="2" indent="0" defTabSz="342900">
              <a:buNone/>
            </a:pPr>
            <a:r>
              <a:rPr lang="en-US" sz="1700" dirty="0"/>
              <a:t>	“ That experience must leave you feeling really discouraged (sad, down, bad). Have you 	felt this way before? How long have you been dealing with this? Do you ever talk to 	God when you feel this way</a:t>
            </a:r>
            <a:r>
              <a:rPr lang="en-US" sz="1700" dirty="0" smtClean="0"/>
              <a:t>?”</a:t>
            </a:r>
            <a:r>
              <a:rPr lang="en-US" sz="1700" dirty="0"/>
              <a:t/>
            </a:r>
            <a:br>
              <a:rPr lang="en-US" sz="1700" dirty="0"/>
            </a:br>
            <a:endParaRPr lang="en-US" sz="1700" dirty="0"/>
          </a:p>
          <a:p>
            <a:pPr>
              <a:buNone/>
            </a:pPr>
            <a:endParaRPr lang="en-US" sz="1400" dirty="0"/>
          </a:p>
        </p:txBody>
      </p:sp>
      <p:sp>
        <p:nvSpPr>
          <p:cNvPr id="6" name="Title 2"/>
          <p:cNvSpPr>
            <a:spLocks noGrp="1"/>
          </p:cNvSpPr>
          <p:nvPr>
            <p:ph type="title"/>
          </p:nvPr>
        </p:nvSpPr>
        <p:spPr>
          <a:xfrm>
            <a:off x="342900" y="366184"/>
            <a:ext cx="6172200" cy="548216"/>
          </a:xfrm>
        </p:spPr>
        <p:txBody>
          <a:bodyPr>
            <a:normAutofit/>
          </a:bodyPr>
          <a:lstStyle/>
          <a:p>
            <a:pPr algn="ctr"/>
            <a:r>
              <a:rPr lang="en-US" sz="2400"/>
              <a:t>Let’s Get Started</a:t>
            </a:r>
          </a:p>
        </p:txBody>
      </p:sp>
      <p:sp>
        <p:nvSpPr>
          <p:cNvPr id="4" name="Slide Number Placeholder 3"/>
          <p:cNvSpPr>
            <a:spLocks noGrp="1"/>
          </p:cNvSpPr>
          <p:nvPr>
            <p:ph type="sldNum" sz="quarter" idx="12"/>
          </p:nvPr>
        </p:nvSpPr>
        <p:spPr>
          <a:xfrm>
            <a:off x="6324600" y="8543926"/>
            <a:ext cx="435174" cy="486833"/>
          </a:xfrm>
        </p:spPr>
        <p:txBody>
          <a:bodyPr/>
          <a:lstStyle/>
          <a:p>
            <a:fld id="{DEDE9D30-8353-42FF-A166-99429C805B75}"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5500" y="914400"/>
            <a:ext cx="5207000" cy="7094538"/>
          </a:xfrm>
        </p:spPr>
      </p:pic>
      <p:sp>
        <p:nvSpPr>
          <p:cNvPr id="3" name="Title 2"/>
          <p:cNvSpPr>
            <a:spLocks noGrp="1"/>
          </p:cNvSpPr>
          <p:nvPr>
            <p:ph type="title"/>
          </p:nvPr>
        </p:nvSpPr>
        <p:spPr>
          <a:xfrm>
            <a:off x="342900" y="366184"/>
            <a:ext cx="6172200" cy="548216"/>
          </a:xfrm>
        </p:spPr>
        <p:txBody>
          <a:bodyPr>
            <a:normAutofit/>
          </a:bodyPr>
          <a:lstStyle/>
          <a:p>
            <a:pPr algn="ctr"/>
            <a:r>
              <a:rPr lang="en-US" sz="2400"/>
              <a:t>Strategy Bridge to Relationships</a:t>
            </a:r>
          </a:p>
        </p:txBody>
      </p:sp>
      <p:sp>
        <p:nvSpPr>
          <p:cNvPr id="2" name="Rectangle 1"/>
          <p:cNvSpPr/>
          <p:nvPr/>
        </p:nvSpPr>
        <p:spPr>
          <a:xfrm>
            <a:off x="2603500" y="8372488"/>
            <a:ext cx="3429000" cy="369332"/>
          </a:xfrm>
          <a:prstGeom prst="rect">
            <a:avLst/>
          </a:prstGeom>
        </p:spPr>
        <p:txBody>
          <a:bodyPr>
            <a:spAutoFit/>
          </a:bodyPr>
          <a:lstStyle/>
          <a:p>
            <a:pPr marL="109728" indent="0" algn="r">
              <a:buNone/>
            </a:pPr>
            <a:r>
              <a:rPr lang="en-US"/>
              <a:t>©</a:t>
            </a:r>
            <a:r>
              <a:rPr lang="en-US" sz="900"/>
              <a:t>Bob Trautman, The Navigators</a:t>
            </a:r>
          </a:p>
        </p:txBody>
      </p:sp>
      <p:sp>
        <p:nvSpPr>
          <p:cNvPr id="6" name="Slide Number Placeholder 5"/>
          <p:cNvSpPr>
            <a:spLocks noGrp="1"/>
          </p:cNvSpPr>
          <p:nvPr>
            <p:ph type="sldNum" sz="quarter" idx="12"/>
          </p:nvPr>
        </p:nvSpPr>
        <p:spPr>
          <a:xfrm>
            <a:off x="6400800" y="8543926"/>
            <a:ext cx="358974" cy="486833"/>
          </a:xfrm>
        </p:spPr>
        <p:txBody>
          <a:bodyPr/>
          <a:lstStyle/>
          <a:p>
            <a:fld id="{DEDE9D30-8353-42FF-A166-99429C805B75}" type="slidenum">
              <a:rPr lang="en-US" smtClean="0"/>
              <a:pPr/>
              <a:t>21</a:t>
            </a:fld>
            <a:endParaRPr lang="en-US"/>
          </a:p>
        </p:txBody>
      </p:sp>
    </p:spTree>
    <p:extLst>
      <p:ext uri="{BB962C8B-B14F-4D97-AF65-F5344CB8AC3E}">
        <p14:creationId xmlns:p14="http://schemas.microsoft.com/office/powerpoint/2010/main" val="793675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914400"/>
            <a:ext cx="6172200" cy="7696200"/>
          </a:xfrm>
        </p:spPr>
        <p:txBody>
          <a:bodyPr>
            <a:normAutofit fontScale="32500" lnSpcReduction="20000"/>
          </a:bodyPr>
          <a:lstStyle/>
          <a:p>
            <a:pPr marL="109728" indent="0">
              <a:buNone/>
            </a:pPr>
            <a:r>
              <a:rPr lang="en-US" sz="3700" dirty="0"/>
              <a:t>One of the greatest fears we face in sharing the gospel is that we might turn a person off toward us or toward God. The principles in this illustration help us to have a strategy for developing a trust relationship that will bear the weight of sharing truth.</a:t>
            </a:r>
          </a:p>
          <a:p>
            <a:pPr marL="109728" indent="0">
              <a:buNone/>
            </a:pPr>
            <a:r>
              <a:rPr lang="en-US" sz="3700" dirty="0"/>
              <a:t>Some things to keep in mind:</a:t>
            </a:r>
          </a:p>
          <a:p>
            <a:pPr>
              <a:buFont typeface="Wingdings" panose="05000000000000000000" pitchFamily="2" charset="2"/>
              <a:buChar char="Ø"/>
            </a:pPr>
            <a:r>
              <a:rPr lang="en-US" sz="3700" i="1" dirty="0"/>
              <a:t>A</a:t>
            </a:r>
            <a:r>
              <a:rPr lang="en-US" sz="3700" dirty="0"/>
              <a:t> person who comes to Christ comes by a process rather than one event. Keep in mind, “I planted the seed, Apollos watered it, but God made it grow.” I </a:t>
            </a:r>
            <a:r>
              <a:rPr lang="en-US" sz="3700" dirty="0" smtClean="0"/>
              <a:t>Corinthians </a:t>
            </a:r>
            <a:r>
              <a:rPr lang="en-US" sz="3700" dirty="0"/>
              <a:t>3:6. You are part of that process but may not see the end result.</a:t>
            </a:r>
          </a:p>
          <a:p>
            <a:pPr>
              <a:buFont typeface="Wingdings" panose="05000000000000000000" pitchFamily="2" charset="2"/>
              <a:buChar char="Ø"/>
            </a:pPr>
            <a:r>
              <a:rPr lang="en-US" sz="3700" dirty="0"/>
              <a:t>The process involves several things including prayer, the Holy Spirit, the Word of God, and someone who models the love of Christ. Sharing the </a:t>
            </a:r>
            <a:r>
              <a:rPr lang="en-US" sz="3700" dirty="0" smtClean="0"/>
              <a:t>Gospel </a:t>
            </a:r>
            <a:r>
              <a:rPr lang="en-US" sz="3700" dirty="0"/>
              <a:t>then becomes a natural occurrence that happens between trusted friends. </a:t>
            </a:r>
          </a:p>
          <a:p>
            <a:pPr>
              <a:buFont typeface="Wingdings" panose="05000000000000000000" pitchFamily="2" charset="2"/>
              <a:buChar char="Ø"/>
            </a:pPr>
            <a:r>
              <a:rPr lang="en-US" sz="3700" dirty="0"/>
              <a:t>Dignity + Respect + Honesty = Trust. Trust is the key to any relationship!</a:t>
            </a:r>
          </a:p>
          <a:p>
            <a:pPr marL="109728" indent="0">
              <a:buNone/>
            </a:pPr>
            <a:endParaRPr lang="en-US" sz="3700" dirty="0"/>
          </a:p>
          <a:p>
            <a:pPr marL="109728" indent="0">
              <a:buNone/>
            </a:pPr>
            <a:r>
              <a:rPr lang="en-US" sz="3700" b="1" i="1" u="sng" dirty="0"/>
              <a:t>Pillars on the Bridge (A) </a:t>
            </a:r>
            <a:r>
              <a:rPr lang="en-US" sz="3700" dirty="0"/>
              <a:t>have to be built in order to </a:t>
            </a:r>
            <a:r>
              <a:rPr lang="en-US" sz="3700" i="1" dirty="0"/>
              <a:t>build bridges of trust that will bear the weight of truth</a:t>
            </a:r>
            <a:r>
              <a:rPr lang="en-US" sz="3700" dirty="0"/>
              <a:t> </a:t>
            </a:r>
          </a:p>
          <a:p>
            <a:pPr>
              <a:buFont typeface="Wingdings" panose="05000000000000000000" pitchFamily="2" charset="2"/>
              <a:buChar char="Ø"/>
            </a:pPr>
            <a:r>
              <a:rPr lang="en-US" sz="3700" b="1" dirty="0"/>
              <a:t>Home &amp; Family </a:t>
            </a:r>
            <a:r>
              <a:rPr lang="en-US" sz="3700" dirty="0"/>
              <a:t>–We begin by being interested in their home and family. Ask questions about where they grew up, where they live, etc. This is a natural way to begin the relationship and no one feels threatened by these personal questions.</a:t>
            </a:r>
          </a:p>
          <a:p>
            <a:pPr>
              <a:buFont typeface="Wingdings" panose="05000000000000000000" pitchFamily="2" charset="2"/>
              <a:buChar char="Ø"/>
            </a:pPr>
            <a:r>
              <a:rPr lang="en-US" sz="3700" b="1" dirty="0"/>
              <a:t>Job &amp; Education </a:t>
            </a:r>
            <a:r>
              <a:rPr lang="en-US" sz="3700" dirty="0"/>
              <a:t>–Another area to explore that is </a:t>
            </a:r>
            <a:r>
              <a:rPr lang="en-US" sz="3700" dirty="0" smtClean="0"/>
              <a:t>non-threatening</a:t>
            </a:r>
            <a:r>
              <a:rPr lang="en-US" sz="3700" dirty="0"/>
              <a:t>.</a:t>
            </a:r>
          </a:p>
          <a:p>
            <a:pPr>
              <a:buFont typeface="Wingdings" panose="05000000000000000000" pitchFamily="2" charset="2"/>
              <a:buChar char="Ø"/>
            </a:pPr>
            <a:r>
              <a:rPr lang="en-US" sz="3700" b="1" dirty="0"/>
              <a:t>Leisure Time </a:t>
            </a:r>
            <a:r>
              <a:rPr lang="en-US" sz="3700" dirty="0"/>
              <a:t>–Find out about their interests and hobbies.</a:t>
            </a:r>
          </a:p>
          <a:p>
            <a:pPr>
              <a:buFont typeface="Wingdings" panose="05000000000000000000" pitchFamily="2" charset="2"/>
              <a:buChar char="Ø"/>
            </a:pPr>
            <a:r>
              <a:rPr lang="en-US" sz="3700" b="1" dirty="0"/>
              <a:t>Goals &amp; Objectives </a:t>
            </a:r>
            <a:r>
              <a:rPr lang="en-US" sz="3700" dirty="0"/>
              <a:t>–Here we begin to go a little deeper because we are moving into their values and life goals. You may not like what you are hearing but value them and their opinions. Keep in mind your goal is to build this relationship of trust. </a:t>
            </a:r>
          </a:p>
          <a:p>
            <a:pPr marL="109728" indent="0">
              <a:buNone/>
            </a:pPr>
            <a:r>
              <a:rPr lang="en-US" sz="3700" dirty="0"/>
              <a:t>Once the Pillars are securely fastened then you may begin to build the bridge of a divine relationship. What often happens is we end up being able to talk about anything under the </a:t>
            </a:r>
            <a:r>
              <a:rPr lang="en-US" sz="3700" i="1" dirty="0"/>
              <a:t>sun </a:t>
            </a:r>
            <a:r>
              <a:rPr lang="en-US" sz="3700" dirty="0"/>
              <a:t>but we never get around to talking about the </a:t>
            </a:r>
            <a:r>
              <a:rPr lang="en-US" sz="3700" i="1" dirty="0"/>
              <a:t>Son. </a:t>
            </a:r>
          </a:p>
          <a:p>
            <a:pPr marL="109728" indent="0">
              <a:buNone/>
            </a:pPr>
            <a:endParaRPr lang="en-US" sz="3700" b="1" dirty="0"/>
          </a:p>
          <a:p>
            <a:pPr marL="109728" indent="0">
              <a:buNone/>
            </a:pPr>
            <a:r>
              <a:rPr lang="en-US" sz="3700" b="1" dirty="0"/>
              <a:t>Serve Them (B) and Find Ways for Them to Help You(C))</a:t>
            </a:r>
          </a:p>
          <a:p>
            <a:pPr marL="109728" indent="0">
              <a:buNone/>
            </a:pPr>
            <a:r>
              <a:rPr lang="en-US" sz="3700" dirty="0"/>
              <a:t>Through serving them and finding ways for them to help us we develop a two-way relationship. Through this process and with enough time both </a:t>
            </a:r>
            <a:r>
              <a:rPr lang="en-US" sz="3700" b="1" dirty="0"/>
              <a:t>Concern</a:t>
            </a:r>
            <a:r>
              <a:rPr lang="en-US" sz="3700" dirty="0"/>
              <a:t> </a:t>
            </a:r>
            <a:r>
              <a:rPr lang="en-US" sz="3700" b="1" dirty="0"/>
              <a:t>(D) </a:t>
            </a:r>
            <a:r>
              <a:rPr lang="en-US" sz="3700" dirty="0"/>
              <a:t>and </a:t>
            </a:r>
            <a:r>
              <a:rPr lang="en-US" sz="3700" b="1" dirty="0"/>
              <a:t>Trust (E) </a:t>
            </a:r>
            <a:r>
              <a:rPr lang="en-US" sz="3700" dirty="0"/>
              <a:t>are developed which secures the relationship. This can take a matter of 15 minutes or it could take 2-3 years depending on the openness of the person.</a:t>
            </a:r>
          </a:p>
          <a:p>
            <a:pPr marL="109728" indent="0">
              <a:buNone/>
            </a:pPr>
            <a:endParaRPr lang="en-US" sz="3700" b="1" dirty="0"/>
          </a:p>
          <a:p>
            <a:pPr marL="109728" indent="0">
              <a:buNone/>
            </a:pPr>
            <a:r>
              <a:rPr lang="en-US" sz="3700" b="1" dirty="0"/>
              <a:t>Communicate Concern for Their Welfare (D)</a:t>
            </a:r>
          </a:p>
          <a:p>
            <a:pPr marL="109728" indent="0">
              <a:buNone/>
            </a:pPr>
            <a:r>
              <a:rPr lang="en-US" sz="3700" dirty="0"/>
              <a:t>When this trust relationship is developed they will begin to share the deepest parts of their lives, giving us the opportunity to communicate concern for them. With much prayer and love you will be able to make the transition to spiritual things without offending them and causing them to reject you. This illustration is a tool that will help you know where a person is in the process. It will also help you as you disciple others to help them see what their next step should be in developing a relationship that allows them to share the gospel without turning someone off toward them or God.</a:t>
            </a:r>
          </a:p>
          <a:p>
            <a:pPr marL="109728" indent="0">
              <a:buNone/>
            </a:pPr>
            <a:endParaRPr lang="en-US" sz="3000" dirty="0"/>
          </a:p>
          <a:p>
            <a:pPr marL="109728" indent="0" algn="r">
              <a:buNone/>
            </a:pPr>
            <a:endParaRPr lang="en-US" sz="1200" dirty="0"/>
          </a:p>
          <a:p>
            <a:pPr marL="109728" indent="0" algn="r">
              <a:buNone/>
            </a:pPr>
            <a:endParaRPr lang="en-US" sz="1200" dirty="0"/>
          </a:p>
          <a:p>
            <a:pPr marL="109728" indent="0" algn="r">
              <a:buNone/>
            </a:pPr>
            <a:endParaRPr lang="en-US" sz="1200" dirty="0"/>
          </a:p>
          <a:p>
            <a:pPr marL="109728" indent="0" algn="r">
              <a:buNone/>
            </a:pPr>
            <a:endParaRPr lang="en-US" sz="1200" dirty="0"/>
          </a:p>
          <a:p>
            <a:pPr marL="109728" indent="0" algn="r">
              <a:buNone/>
            </a:pPr>
            <a:r>
              <a:rPr lang="en-US" sz="2800" dirty="0"/>
              <a:t>©Bob </a:t>
            </a:r>
            <a:r>
              <a:rPr lang="en-US" sz="2800" dirty="0" err="1"/>
              <a:t>Trautman</a:t>
            </a:r>
            <a:r>
              <a:rPr lang="en-US" sz="2800" dirty="0"/>
              <a:t>, The Navigators</a:t>
            </a:r>
          </a:p>
        </p:txBody>
      </p:sp>
      <p:sp>
        <p:nvSpPr>
          <p:cNvPr id="7" name="Title 2"/>
          <p:cNvSpPr>
            <a:spLocks noGrp="1"/>
          </p:cNvSpPr>
          <p:nvPr>
            <p:ph type="title"/>
          </p:nvPr>
        </p:nvSpPr>
        <p:spPr>
          <a:xfrm>
            <a:off x="342900" y="366184"/>
            <a:ext cx="6172200" cy="548216"/>
          </a:xfrm>
        </p:spPr>
        <p:txBody>
          <a:bodyPr>
            <a:normAutofit/>
          </a:bodyPr>
          <a:lstStyle/>
          <a:p>
            <a:pPr algn="ctr"/>
            <a:r>
              <a:rPr lang="en-US" sz="2400"/>
              <a:t>Strategy Bridge to Relationships</a:t>
            </a:r>
          </a:p>
        </p:txBody>
      </p:sp>
      <p:sp>
        <p:nvSpPr>
          <p:cNvPr id="3" name="Slide Number Placeholder 2"/>
          <p:cNvSpPr>
            <a:spLocks noGrp="1"/>
          </p:cNvSpPr>
          <p:nvPr>
            <p:ph type="sldNum" sz="quarter" idx="12"/>
          </p:nvPr>
        </p:nvSpPr>
        <p:spPr>
          <a:xfrm>
            <a:off x="6324600" y="8543926"/>
            <a:ext cx="435174" cy="486833"/>
          </a:xfrm>
        </p:spPr>
        <p:txBody>
          <a:bodyPr/>
          <a:lstStyle/>
          <a:p>
            <a:fld id="{DEDE9D30-8353-42FF-A166-99429C805B75}" type="slidenum">
              <a:rPr lang="en-US" smtClean="0"/>
              <a:pPr/>
              <a:t>22</a:t>
            </a:fld>
            <a:endParaRPr lang="en-US"/>
          </a:p>
        </p:txBody>
      </p:sp>
    </p:spTree>
    <p:extLst>
      <p:ext uri="{BB962C8B-B14F-4D97-AF65-F5344CB8AC3E}">
        <p14:creationId xmlns:p14="http://schemas.microsoft.com/office/powerpoint/2010/main" val="497187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47800"/>
            <a:ext cx="6172200" cy="6561923"/>
          </a:xfrm>
        </p:spPr>
        <p:txBody>
          <a:bodyPr>
            <a:normAutofit fontScale="40000" lnSpcReduction="20000"/>
          </a:bodyPr>
          <a:lstStyle/>
          <a:p>
            <a:pPr marL="109728" indent="0">
              <a:buNone/>
            </a:pPr>
            <a:r>
              <a:rPr lang="en-US" sz="3000" b="1"/>
              <a:t>PREPARING YOUR FAITH STORY</a:t>
            </a:r>
          </a:p>
          <a:p>
            <a:pPr marL="109728" indent="0">
              <a:buNone/>
            </a:pPr>
            <a:r>
              <a:rPr lang="en-US" sz="3000"/>
              <a:t>(Many of these principles are from the C.S. Lewis Institute and their experience in sharing our faith with adults.)</a:t>
            </a:r>
          </a:p>
          <a:p>
            <a:pPr marL="109728" indent="0">
              <a:buNone/>
            </a:pPr>
            <a:r>
              <a:rPr lang="en-US" sz="3000" b="1"/>
              <a:t>General Principles:</a:t>
            </a:r>
          </a:p>
          <a:p>
            <a:r>
              <a:rPr lang="en-US" sz="3000"/>
              <a:t>Do not use Christian “jargon,” religious words that might commonly be understood by Americans. These include words that are familiar, perhaps even precious and biblical, but are “foreign” to people from other cultures. Avoid all references to a particular denomination or church, or a specific “way” of coming to faith, such as, “A friend shared with me the ‘Four Spiritual Laws’…”</a:t>
            </a:r>
          </a:p>
          <a:p>
            <a:pPr marL="109728" indent="0">
              <a:buNone/>
            </a:pPr>
            <a:r>
              <a:rPr lang="en-US" sz="3000"/>
              <a:t>(At the end of this page are possible substitutes for commonly misunderstood words.)</a:t>
            </a:r>
          </a:p>
          <a:p>
            <a:pPr marL="109728" indent="0">
              <a:buNone/>
            </a:pPr>
            <a:endParaRPr lang="en-US" sz="3000" b="1"/>
          </a:p>
          <a:p>
            <a:pPr marL="109728" indent="0">
              <a:buNone/>
            </a:pPr>
            <a:r>
              <a:rPr lang="en-US" sz="3000" b="1"/>
              <a:t>1. Life Before Knowing Christ</a:t>
            </a:r>
            <a:endParaRPr lang="en-US" sz="3000"/>
          </a:p>
          <a:p>
            <a:r>
              <a:rPr lang="en-US" sz="3000"/>
              <a:t>If you made a decision for Christ as a child, but your life was characterized by spiritual immaturity—a lifestyle similar to that of a non Christian—until you reached a point of crisis and recommitted your life to Christ, you may briefly say something like, “I grew up in a home where we often (talked about God, my parents were loving, we went to church together, etc.) and I really wanted to be a Christian, but it was at (18, 20, 40!) that I began to understand what it meant to live in a way that was pleasing to God.”</a:t>
            </a:r>
          </a:p>
          <a:p>
            <a:pPr marL="109728" indent="0">
              <a:buNone/>
            </a:pPr>
            <a:r>
              <a:rPr lang="en-US" sz="3000"/>
              <a:t> </a:t>
            </a:r>
          </a:p>
          <a:p>
            <a:r>
              <a:rPr lang="en-US" sz="3000"/>
              <a:t>If before becoming a follower of Jesus as an adult, you had a very “non Christian” lifestyle, be careful not to be too specific.  Try to describe your before-Christ lifestyle in words that others can identify with. If you experienced unsatisfied deep inner needs such lack of peace, fear of death, no meaning to life, etc., it’s good to share these as they are common to many.</a:t>
            </a:r>
          </a:p>
          <a:p>
            <a:pPr marL="109728" indent="0">
              <a:buNone/>
            </a:pPr>
            <a:r>
              <a:rPr lang="en-US" sz="3000"/>
              <a:t> </a:t>
            </a:r>
          </a:p>
          <a:p>
            <a:pPr marL="109728" indent="0">
              <a:buNone/>
            </a:pPr>
            <a:r>
              <a:rPr lang="en-US" sz="3000" b="1"/>
              <a:t>2.  How I Became a Follower of Jesus</a:t>
            </a:r>
            <a:endParaRPr lang="en-US" sz="3000"/>
          </a:p>
          <a:p>
            <a:r>
              <a:rPr lang="en-US" sz="3000"/>
              <a:t>Describe the circumstances that caused you to consider Christ as the solution to your needs. Identify the events that led to you conversion. In some cases this may have taken place over a period of time.</a:t>
            </a:r>
          </a:p>
          <a:p>
            <a:pPr marL="109728" indent="0">
              <a:buNone/>
            </a:pPr>
            <a:r>
              <a:rPr lang="en-US" sz="3000"/>
              <a:t> </a:t>
            </a:r>
          </a:p>
          <a:p>
            <a:r>
              <a:rPr lang="en-US" sz="3000"/>
              <a:t>State specifically the steps you took to becoming a Christ follower. If there is a particular Bible verse that applies here, you may use it, but it will be best to simply paraphrase rather than quote it.</a:t>
            </a:r>
          </a:p>
          <a:p>
            <a:pPr marL="109728" indent="0">
              <a:buNone/>
            </a:pPr>
            <a:r>
              <a:rPr lang="en-US" sz="3000"/>
              <a:t> </a:t>
            </a:r>
          </a:p>
          <a:p>
            <a:r>
              <a:rPr lang="en-US" sz="3000"/>
              <a:t>Again, avoid the language described under general principles. Instead of “I asked Jesus into my heart,” say “I understood what it meant to be a fully committed follower of Jesus and…”</a:t>
            </a:r>
          </a:p>
          <a:p>
            <a:pPr>
              <a:buNone/>
            </a:pPr>
            <a:endParaRPr lang="en-US" sz="1400"/>
          </a:p>
        </p:txBody>
      </p:sp>
      <p:sp>
        <p:nvSpPr>
          <p:cNvPr id="3" name="Title 2"/>
          <p:cNvSpPr>
            <a:spLocks noGrp="1"/>
          </p:cNvSpPr>
          <p:nvPr>
            <p:ph type="title"/>
          </p:nvPr>
        </p:nvSpPr>
        <p:spPr>
          <a:xfrm>
            <a:off x="342900" y="366184"/>
            <a:ext cx="6172200" cy="700616"/>
          </a:xfrm>
        </p:spPr>
        <p:txBody>
          <a:bodyPr>
            <a:normAutofit/>
          </a:bodyPr>
          <a:lstStyle/>
          <a:p>
            <a:pPr algn="ctr"/>
            <a:r>
              <a:rPr lang="en-US" sz="2400"/>
              <a:t>Preparing Your Faith Story</a:t>
            </a:r>
          </a:p>
        </p:txBody>
      </p:sp>
      <p:sp>
        <p:nvSpPr>
          <p:cNvPr id="5" name="Slide Number Placeholder 4"/>
          <p:cNvSpPr>
            <a:spLocks noGrp="1"/>
          </p:cNvSpPr>
          <p:nvPr>
            <p:ph type="sldNum" sz="quarter" idx="12"/>
          </p:nvPr>
        </p:nvSpPr>
        <p:spPr>
          <a:xfrm>
            <a:off x="6248400" y="8543926"/>
            <a:ext cx="511374" cy="486833"/>
          </a:xfrm>
        </p:spPr>
        <p:txBody>
          <a:bodyPr/>
          <a:lstStyle/>
          <a:p>
            <a:fld id="{DEDE9D30-8353-42FF-A166-99429C805B75}"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1"/>
            <a:ext cx="6172200" cy="6485722"/>
          </a:xfrm>
        </p:spPr>
        <p:txBody>
          <a:bodyPr>
            <a:normAutofit/>
          </a:bodyPr>
          <a:lstStyle/>
          <a:p>
            <a:pPr marL="109728" indent="0">
              <a:buNone/>
            </a:pPr>
            <a:r>
              <a:rPr lang="en-US" sz="1200" b="1"/>
              <a:t>3.  Life Since Becoming a Follower of Jesus</a:t>
            </a:r>
            <a:endParaRPr lang="en-US" sz="1200"/>
          </a:p>
          <a:p>
            <a:endParaRPr lang="en-US" sz="1200"/>
          </a:p>
          <a:p>
            <a:r>
              <a:rPr lang="en-US" sz="1200"/>
              <a:t>Avoid “it’s been a bed of roses” description. Instead say, “I’ve learned that God loves me because he promised to never leave me, even in the hard times.” “I still lose patience with my husband/children but I’m learning…” Share how Christ is filling the needs you described above. You are sharing </a:t>
            </a:r>
            <a:r>
              <a:rPr lang="en-US" sz="1200" u="sng"/>
              <a:t>the difference that Christ has made in your life</a:t>
            </a:r>
            <a:r>
              <a:rPr lang="en-US" sz="1200"/>
              <a:t>. Be specific.</a:t>
            </a:r>
          </a:p>
          <a:p>
            <a:pPr marL="109728" indent="0">
              <a:buNone/>
            </a:pPr>
            <a:r>
              <a:rPr lang="en-US" sz="1200"/>
              <a:t> </a:t>
            </a:r>
          </a:p>
          <a:p>
            <a:r>
              <a:rPr lang="en-US" sz="1200"/>
              <a:t>If God has miraculously intervened in your life in some way, be careful to phrase the experience in such a way that the listener does not expect God to work in the same way in all people.</a:t>
            </a:r>
          </a:p>
          <a:p>
            <a:pPr marL="109728" indent="0">
              <a:buNone/>
            </a:pPr>
            <a:endParaRPr lang="en-US" sz="1200"/>
          </a:p>
          <a:p>
            <a:pPr marL="109728" indent="0">
              <a:buNone/>
            </a:pPr>
            <a:endParaRPr lang="en-US" sz="1200"/>
          </a:p>
        </p:txBody>
      </p:sp>
      <p:sp>
        <p:nvSpPr>
          <p:cNvPr id="3" name="Title 2"/>
          <p:cNvSpPr>
            <a:spLocks noGrp="1"/>
          </p:cNvSpPr>
          <p:nvPr>
            <p:ph type="title"/>
          </p:nvPr>
        </p:nvSpPr>
        <p:spPr>
          <a:xfrm>
            <a:off x="342900" y="366184"/>
            <a:ext cx="6172200" cy="1005416"/>
          </a:xfrm>
        </p:spPr>
        <p:txBody>
          <a:bodyPr>
            <a:normAutofit/>
          </a:bodyPr>
          <a:lstStyle/>
          <a:p>
            <a:pPr algn="ctr"/>
            <a:r>
              <a:rPr lang="en-US" sz="2400"/>
              <a:t>Preparing Your Faith Story</a:t>
            </a:r>
          </a:p>
        </p:txBody>
      </p:sp>
      <p:graphicFrame>
        <p:nvGraphicFramePr>
          <p:cNvPr id="8" name="Table 7"/>
          <p:cNvGraphicFramePr>
            <a:graphicFrameLocks noGrp="1"/>
          </p:cNvGraphicFramePr>
          <p:nvPr/>
        </p:nvGraphicFramePr>
        <p:xfrm>
          <a:off x="388620" y="4237514"/>
          <a:ext cx="6080760" cy="1508760"/>
        </p:xfrm>
        <a:graphic>
          <a:graphicData uri="http://schemas.openxmlformats.org/drawingml/2006/table">
            <a:tbl>
              <a:tblPr firstRow="1" firstCol="1" bandRow="1" bandCol="1">
                <a:tableStyleId>{5C22544A-7EE6-4342-B048-85BDC9FD1C3A}</a:tableStyleId>
              </a:tblPr>
              <a:tblGrid>
                <a:gridCol w="3040380">
                  <a:extLst>
                    <a:ext uri="{9D8B030D-6E8A-4147-A177-3AD203B41FA5}">
                      <a16:colId xmlns="" xmlns:a16="http://schemas.microsoft.com/office/drawing/2014/main" val="1920305629"/>
                    </a:ext>
                  </a:extLst>
                </a:gridCol>
                <a:gridCol w="3040380">
                  <a:extLst>
                    <a:ext uri="{9D8B030D-6E8A-4147-A177-3AD203B41FA5}">
                      <a16:colId xmlns="" xmlns:a16="http://schemas.microsoft.com/office/drawing/2014/main" val="3343414046"/>
                    </a:ext>
                  </a:extLst>
                </a:gridCol>
              </a:tblGrid>
              <a:tr h="0">
                <a:tc>
                  <a:txBody>
                    <a:bodyPr/>
                    <a:lstStyle/>
                    <a:p>
                      <a:pPr marL="0" marR="0" algn="ctr">
                        <a:spcBef>
                          <a:spcPts val="0"/>
                        </a:spcBef>
                        <a:spcAft>
                          <a:spcPts val="0"/>
                        </a:spcAft>
                      </a:pPr>
                      <a:r>
                        <a:rPr lang="en-US" sz="1100">
                          <a:effectLst/>
                        </a:rPr>
                        <a:t>RELIGIOUS WORDS</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POSSIBLE SUBSTITUTES</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717002178"/>
                  </a:ext>
                </a:extLst>
              </a:tr>
              <a:tr h="0">
                <a:tc>
                  <a:txBody>
                    <a:bodyPr/>
                    <a:lstStyle/>
                    <a:p>
                      <a:pPr marL="0" marR="0">
                        <a:spcBef>
                          <a:spcPts val="0"/>
                        </a:spcBef>
                        <a:spcAft>
                          <a:spcPts val="0"/>
                        </a:spcAft>
                      </a:pPr>
                      <a:r>
                        <a:rPr lang="en-US" sz="1100">
                          <a:effectLst/>
                        </a:rPr>
                        <a:t>Believe/accepted Christ for salvation</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Trusted or relied upon Christ</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599142667"/>
                  </a:ext>
                </a:extLst>
              </a:tr>
              <a:tr h="0">
                <a:tc>
                  <a:txBody>
                    <a:bodyPr/>
                    <a:lstStyle/>
                    <a:p>
                      <a:pPr marL="0" marR="0">
                        <a:spcBef>
                          <a:spcPts val="0"/>
                        </a:spcBef>
                        <a:spcAft>
                          <a:spcPts val="0"/>
                        </a:spcAft>
                      </a:pPr>
                      <a:r>
                        <a:rPr lang="en-US" sz="1100">
                          <a:effectLst/>
                        </a:rPr>
                        <a:t>Sin</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Disobedience, breaking God’s laws, turned my back on God</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87006586"/>
                  </a:ext>
                </a:extLst>
              </a:tr>
              <a:tr h="0">
                <a:tc>
                  <a:txBody>
                    <a:bodyPr/>
                    <a:lstStyle/>
                    <a:p>
                      <a:pPr marL="0" marR="0">
                        <a:spcBef>
                          <a:spcPts val="0"/>
                        </a:spcBef>
                        <a:spcAft>
                          <a:spcPts val="0"/>
                        </a:spcAft>
                      </a:pPr>
                      <a:r>
                        <a:rPr lang="en-US" sz="1100">
                          <a:effectLst/>
                        </a:rPr>
                        <a:t>Went forward/baptized</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Decided to turn my life over to God</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493892955"/>
                  </a:ext>
                </a:extLst>
              </a:tr>
              <a:tr h="0">
                <a:tc>
                  <a:txBody>
                    <a:bodyPr/>
                    <a:lstStyle/>
                    <a:p>
                      <a:pPr marL="0" marR="0">
                        <a:spcBef>
                          <a:spcPts val="0"/>
                        </a:spcBef>
                        <a:spcAft>
                          <a:spcPts val="0"/>
                        </a:spcAft>
                      </a:pPr>
                      <a:r>
                        <a:rPr lang="en-US" sz="1100">
                          <a:effectLst/>
                        </a:rPr>
                        <a:t>Under the blood </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God forgave the wrongs I had done</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233409619"/>
                  </a:ext>
                </a:extLst>
              </a:tr>
              <a:tr h="0">
                <a:tc>
                  <a:txBody>
                    <a:bodyPr/>
                    <a:lstStyle/>
                    <a:p>
                      <a:pPr marL="0" marR="0">
                        <a:spcBef>
                          <a:spcPts val="0"/>
                        </a:spcBef>
                        <a:spcAft>
                          <a:spcPts val="0"/>
                        </a:spcAft>
                      </a:pPr>
                      <a:r>
                        <a:rPr lang="en-US" sz="1100">
                          <a:effectLst/>
                        </a:rPr>
                        <a:t>Saved/born again</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Became a real Christian/follower of Jesus</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427174738"/>
                  </a:ext>
                </a:extLst>
              </a:tr>
              <a:tr h="0">
                <a:tc>
                  <a:txBody>
                    <a:bodyPr/>
                    <a:lstStyle/>
                    <a:p>
                      <a:pPr marL="0" marR="0">
                        <a:spcBef>
                          <a:spcPts val="0"/>
                        </a:spcBef>
                        <a:spcAft>
                          <a:spcPts val="0"/>
                        </a:spcAft>
                      </a:pPr>
                      <a:r>
                        <a:rPr lang="en-US" sz="1100">
                          <a:effectLst/>
                        </a:rPr>
                        <a:t>Christian</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Committed Christian, real Christian, follower of Jesus</a:t>
                      </a:r>
                      <a:endParaRPr lang="en-US" sz="1100">
                        <a:solidFill>
                          <a:srgbClr val="262626"/>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608952654"/>
                  </a:ext>
                </a:extLst>
              </a:tr>
            </a:tbl>
          </a:graphicData>
        </a:graphic>
      </p:graphicFrame>
      <p:sp>
        <p:nvSpPr>
          <p:cNvPr id="5" name="Slide Number Placeholder 4"/>
          <p:cNvSpPr>
            <a:spLocks noGrp="1"/>
          </p:cNvSpPr>
          <p:nvPr>
            <p:ph type="sldNum" sz="quarter" idx="12"/>
          </p:nvPr>
        </p:nvSpPr>
        <p:spPr>
          <a:xfrm>
            <a:off x="6324600" y="8543926"/>
            <a:ext cx="435174" cy="486833"/>
          </a:xfrm>
        </p:spPr>
        <p:txBody>
          <a:bodyPr/>
          <a:lstStyle/>
          <a:p>
            <a:fld id="{DEDE9D30-8353-42FF-A166-99429C805B75}"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762000"/>
            <a:ext cx="6172200" cy="7924800"/>
          </a:xfrm>
        </p:spPr>
        <p:txBody>
          <a:bodyPr>
            <a:normAutofit fontScale="25000" lnSpcReduction="20000"/>
          </a:bodyPr>
          <a:lstStyle/>
          <a:p>
            <a:pPr marL="109728" indent="0">
              <a:buNone/>
            </a:pPr>
            <a:endParaRPr lang="en-US" sz="1200"/>
          </a:p>
          <a:p>
            <a:pPr marL="109728" indent="0">
              <a:buNone/>
            </a:pPr>
            <a:r>
              <a:rPr lang="en-US" sz="4400"/>
              <a:t>Friendships in any culture are built upon the same foundation: shared experiences and trust. To build trust you must have conversations.</a:t>
            </a:r>
          </a:p>
          <a:p>
            <a:pPr marL="109728" indent="0">
              <a:buNone/>
            </a:pPr>
            <a:r>
              <a:rPr lang="en-US" sz="4400"/>
              <a:t>Avoid using questions that require a yes or no answer. </a:t>
            </a:r>
          </a:p>
          <a:p>
            <a:pPr marL="109728" indent="0">
              <a:buNone/>
            </a:pPr>
            <a:r>
              <a:rPr lang="en-US" sz="4400"/>
              <a:t>Do not interrogate. As you converse, offer insights into your own family and culture when appropriate. Do not pry or force conversation.</a:t>
            </a:r>
          </a:p>
          <a:p>
            <a:pPr marL="109728" indent="0">
              <a:buNone/>
            </a:pPr>
            <a:r>
              <a:rPr lang="en-US" sz="4400"/>
              <a:t>It is also fun to exchange pictures of family, special sights from vacation or back home, or other personal interest items. </a:t>
            </a:r>
          </a:p>
          <a:p>
            <a:pPr marL="109728" indent="0">
              <a:buNone/>
            </a:pPr>
            <a:r>
              <a:rPr lang="en-US" sz="4400"/>
              <a:t>While we are taught that some topics to avoid are religion and politics, our international friends are likely open to discussing these. Why? The norms of conversational interaction, including acceptable topics for discussion, vary between cultures. </a:t>
            </a:r>
          </a:p>
          <a:p>
            <a:pPr marL="109728" indent="0">
              <a:buNone/>
            </a:pPr>
            <a:r>
              <a:rPr lang="en-US" sz="4400" b="1"/>
              <a:t>Customs &amp; Gestures</a:t>
            </a:r>
          </a:p>
          <a:p>
            <a:pPr marL="109728" indent="0">
              <a:buNone/>
            </a:pPr>
            <a:r>
              <a:rPr lang="en-US" sz="4400"/>
              <a:t>What is the most common greeting and farewell in your country? How would you introduce me to your family? What form of greeting would I use? Would I be expected to bring a gift? </a:t>
            </a:r>
          </a:p>
          <a:p>
            <a:pPr marL="109728" indent="0">
              <a:buNone/>
            </a:pPr>
            <a:r>
              <a:rPr lang="en-US" sz="4400" b="1"/>
              <a:t>Education</a:t>
            </a:r>
          </a:p>
          <a:p>
            <a:pPr marL="109728" indent="0">
              <a:buNone/>
            </a:pPr>
            <a:r>
              <a:rPr lang="en-US" sz="4400"/>
              <a:t>What are some of the differences you have observed between schools in your country and those in this country? </a:t>
            </a:r>
          </a:p>
          <a:p>
            <a:pPr marL="109728" indent="0">
              <a:buNone/>
            </a:pPr>
            <a:r>
              <a:rPr lang="en-US" sz="4400" b="1"/>
              <a:t>Food</a:t>
            </a:r>
          </a:p>
          <a:p>
            <a:pPr marL="109728" indent="0">
              <a:buNone/>
            </a:pPr>
            <a:r>
              <a:rPr lang="en-US" sz="4400"/>
              <a:t>What are your favorite types of foods? Does your family eat together? Do you talk during the meal or keep silent? How would you prepare one of your favorite meals (could we cook it together)? </a:t>
            </a:r>
          </a:p>
          <a:p>
            <a:pPr marL="109728" indent="0">
              <a:buNone/>
            </a:pPr>
            <a:r>
              <a:rPr lang="en-US" sz="4400" b="1"/>
              <a:t>Leisure Activities</a:t>
            </a:r>
          </a:p>
          <a:p>
            <a:pPr marL="109728" indent="0">
              <a:buNone/>
            </a:pPr>
            <a:r>
              <a:rPr lang="en-US" sz="4400"/>
              <a:t>What is the most popular sport? What films from here are popular in your country? What kinds of music do you listen to? Are libraries available in your cities? Are they free, or is there a fee involved? How do most university students spend their leisure time in your country? What kinds of activities do most families enjoy after work or school in your hometown?</a:t>
            </a:r>
          </a:p>
          <a:p>
            <a:pPr marL="109728" indent="0">
              <a:buNone/>
            </a:pPr>
            <a:r>
              <a:rPr lang="en-US" sz="4400" b="1"/>
              <a:t>Pets </a:t>
            </a:r>
          </a:p>
          <a:p>
            <a:pPr marL="109728" indent="0">
              <a:buNone/>
            </a:pPr>
            <a:r>
              <a:rPr lang="en-US" sz="4400"/>
              <a:t>Do you have pets in your country? Are there any animals that you are afraid of? What is the most common kind of pet? </a:t>
            </a:r>
          </a:p>
          <a:p>
            <a:pPr marL="109728" indent="0">
              <a:buNone/>
            </a:pPr>
            <a:r>
              <a:rPr lang="en-US" sz="4400" b="1"/>
              <a:t>Religious</a:t>
            </a:r>
            <a:endParaRPr lang="en-US" sz="4400"/>
          </a:p>
          <a:p>
            <a:pPr marL="109728" indent="0">
              <a:buNone/>
            </a:pPr>
            <a:r>
              <a:rPr lang="en-US" sz="4400"/>
              <a:t>What is the predominate religion in your country? What is your perception of religion in this country? What is your concept or belief about God? </a:t>
            </a:r>
          </a:p>
          <a:p>
            <a:pPr marL="109728" indent="0">
              <a:buNone/>
            </a:pPr>
            <a:r>
              <a:rPr lang="en-US" sz="4400" b="1"/>
              <a:t>Children</a:t>
            </a:r>
          </a:p>
          <a:p>
            <a:pPr marL="109728" indent="0">
              <a:buNone/>
            </a:pPr>
            <a:r>
              <a:rPr lang="en-US" sz="4400"/>
              <a:t>How do parents select a name for their baby? At what age do children start school? Are children punished for bad behavior? Who does it? What song or story do you remember from your childhood? Is school mandatory? Up to what age? Does the government provide free education? </a:t>
            </a:r>
          </a:p>
          <a:p>
            <a:pPr marL="109728" indent="0">
              <a:buNone/>
            </a:pPr>
            <a:r>
              <a:rPr lang="en-US" sz="4400" b="1"/>
              <a:t>Shelter &amp; Homes</a:t>
            </a:r>
          </a:p>
          <a:p>
            <a:pPr marL="109728" indent="0">
              <a:buNone/>
            </a:pPr>
            <a:r>
              <a:rPr lang="en-US" sz="4400"/>
              <a:t>What does a typical home in your neighborhood look like? What furniture is found in a typical residence? How frequently do people move to a new residence?</a:t>
            </a:r>
          </a:p>
          <a:p>
            <a:pPr marL="109728" indent="0">
              <a:buNone/>
            </a:pPr>
            <a:r>
              <a:rPr lang="en-US" sz="4400" b="1"/>
              <a:t>Family Life</a:t>
            </a:r>
          </a:p>
          <a:p>
            <a:pPr marL="109728" indent="0">
              <a:buNone/>
            </a:pPr>
            <a:r>
              <a:rPr lang="en-US" sz="4400"/>
              <a:t>What is the average family size in your country? How many members are in your family? Do grandparents or other relatives live in the same house with the family? Do married women work outside the home? Do they have similar or different job opportunities as men? What are some special holidays for your family, and how do you celebrate? What is an acceptable way to meet someone to marry? At what age do children leave home to live on their own? </a:t>
            </a:r>
          </a:p>
          <a:p>
            <a:pPr marL="109728" indent="0">
              <a:buNone/>
            </a:pPr>
            <a:r>
              <a:rPr lang="en-US" sz="4400" b="1"/>
              <a:t>		Transportation</a:t>
            </a:r>
            <a:r>
              <a:rPr lang="en-US" sz="4400"/>
              <a:t> </a:t>
            </a:r>
          </a:p>
          <a:p>
            <a:pPr marL="109728" indent="0">
              <a:buNone/>
            </a:pPr>
            <a:r>
              <a:rPr lang="en-US" sz="4400"/>
              <a:t>		What forms of transportation are available? How do you get to 		school or work? Is it customary for a family to go somewhere for 		vacation? How expensive is it to purchase gasoline? </a:t>
            </a:r>
          </a:p>
        </p:txBody>
      </p:sp>
      <p:sp>
        <p:nvSpPr>
          <p:cNvPr id="3" name="Title 2"/>
          <p:cNvSpPr>
            <a:spLocks noGrp="1"/>
          </p:cNvSpPr>
          <p:nvPr>
            <p:ph type="title"/>
          </p:nvPr>
        </p:nvSpPr>
        <p:spPr>
          <a:xfrm>
            <a:off x="342900" y="304800"/>
            <a:ext cx="6172200" cy="457200"/>
          </a:xfrm>
        </p:spPr>
        <p:txBody>
          <a:bodyPr>
            <a:normAutofit/>
          </a:bodyPr>
          <a:lstStyle/>
          <a:p>
            <a:pPr algn="ctr"/>
            <a:r>
              <a:rPr lang="en-US" sz="2400"/>
              <a:t>Conversation Starters</a:t>
            </a:r>
          </a:p>
        </p:txBody>
      </p:sp>
      <p:sp>
        <p:nvSpPr>
          <p:cNvPr id="5" name="Slide Number Placeholder 4"/>
          <p:cNvSpPr>
            <a:spLocks noGrp="1"/>
          </p:cNvSpPr>
          <p:nvPr>
            <p:ph type="sldNum" sz="quarter" idx="12"/>
          </p:nvPr>
        </p:nvSpPr>
        <p:spPr>
          <a:xfrm>
            <a:off x="6400800" y="8543926"/>
            <a:ext cx="358974" cy="486833"/>
          </a:xfrm>
        </p:spPr>
        <p:txBody>
          <a:bodyPr/>
          <a:lstStyle/>
          <a:p>
            <a:fld id="{DEDE9D30-8353-42FF-A166-99429C805B75}"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838201"/>
            <a:ext cx="6172200" cy="7086599"/>
          </a:xfrm>
        </p:spPr>
        <p:txBody>
          <a:bodyPr>
            <a:normAutofit/>
          </a:bodyPr>
          <a:lstStyle/>
          <a:p>
            <a:pPr marL="109728" indent="0" algn="ctr">
              <a:buNone/>
            </a:pPr>
            <a:r>
              <a:rPr lang="en-US" sz="1400" b="1" dirty="0"/>
              <a:t>Major American Values</a:t>
            </a:r>
          </a:p>
          <a:p>
            <a:pPr marL="109728" indent="0">
              <a:buNone/>
            </a:pPr>
            <a:r>
              <a:rPr lang="en-US" sz="1200" b="1" i="1" dirty="0" smtClean="0"/>
              <a:t>Individuality:</a:t>
            </a:r>
            <a:r>
              <a:rPr lang="en-US" sz="1200" dirty="0" smtClean="0"/>
              <a:t> Americans </a:t>
            </a:r>
            <a:r>
              <a:rPr lang="en-US" sz="1200" dirty="0"/>
              <a:t>are encouraged to be independent and to develop their own goals in life. They are rewarded when they try harder to reach their goals.</a:t>
            </a:r>
          </a:p>
          <a:p>
            <a:pPr marL="109728" indent="0">
              <a:buNone/>
            </a:pPr>
            <a:r>
              <a:rPr lang="en-US" sz="1200" b="1" i="1" dirty="0"/>
              <a:t>Privacy:</a:t>
            </a:r>
            <a:r>
              <a:rPr lang="en-US" sz="1200" dirty="0"/>
              <a:t> Americans like their privacy and enjoy spending time alone. </a:t>
            </a:r>
          </a:p>
          <a:p>
            <a:pPr marL="109728" indent="0">
              <a:buNone/>
            </a:pPr>
            <a:r>
              <a:rPr lang="en-US" sz="1200" b="1" i="1" dirty="0"/>
              <a:t>Equality:</a:t>
            </a:r>
            <a:r>
              <a:rPr lang="en-US" sz="1200" dirty="0"/>
              <a:t> Americans uphold the ideal that everyone "is created equal" and has the same rights, including women. Lack of deference to people in authority is one example of equality. Titles, such as "sir" and "madam" are seldom used.</a:t>
            </a:r>
          </a:p>
          <a:p>
            <a:pPr marL="109728" indent="0">
              <a:buNone/>
            </a:pPr>
            <a:r>
              <a:rPr lang="en-US" sz="1200" b="1" i="1" dirty="0"/>
              <a:t>Time:</a:t>
            </a:r>
            <a:r>
              <a:rPr lang="en-US" sz="1200" dirty="0"/>
              <a:t> Americans take pride in making the best use of their time. In the business world, "time is money". Being "on time" for class, an appointment, or for dinner with your host family is important. Americans apologize if they are late. </a:t>
            </a:r>
          </a:p>
          <a:p>
            <a:pPr marL="109728" indent="0">
              <a:buNone/>
            </a:pPr>
            <a:r>
              <a:rPr lang="en-US" sz="1300" b="1" i="1" dirty="0"/>
              <a:t>Informality:</a:t>
            </a:r>
            <a:r>
              <a:rPr lang="en-US" sz="1300" dirty="0"/>
              <a:t> American lifestyle is generally casual. Greetings and farewells are usually short, informal and friendly. Greetings are short "hi", "how are </a:t>
            </a:r>
            <a:r>
              <a:rPr lang="en-US" sz="1300" dirty="0" smtClean="0"/>
              <a:t>you?” </a:t>
            </a:r>
            <a:r>
              <a:rPr lang="en-US" sz="1300" dirty="0"/>
              <a:t>and "what's </a:t>
            </a:r>
            <a:r>
              <a:rPr lang="en-US" sz="1300" dirty="0" smtClean="0"/>
              <a:t>up?” </a:t>
            </a:r>
            <a:r>
              <a:rPr lang="en-US" sz="1300" dirty="0"/>
              <a:t>The farewell can be as brief as: "See you", </a:t>
            </a:r>
            <a:r>
              <a:rPr lang="en-US" sz="1300" dirty="0" smtClean="0"/>
              <a:t>”Take </a:t>
            </a:r>
            <a:r>
              <a:rPr lang="en-US" sz="1300" dirty="0"/>
              <a:t>it easy", or, </a:t>
            </a:r>
            <a:r>
              <a:rPr lang="en-US" sz="1300" dirty="0" smtClean="0"/>
              <a:t>”Come </a:t>
            </a:r>
            <a:r>
              <a:rPr lang="en-US" sz="1300" dirty="0"/>
              <a:t>by some time" (although they generally don't really mean it). Friendships are also casual, as Americans seem to easily develop and end friendships.</a:t>
            </a:r>
          </a:p>
          <a:p>
            <a:pPr marL="109728" indent="0">
              <a:buNone/>
            </a:pPr>
            <a:r>
              <a:rPr lang="en-US" sz="1200" b="1" i="1" dirty="0"/>
              <a:t>Direct &amp; Assertive:</a:t>
            </a:r>
            <a:r>
              <a:rPr lang="en-US" sz="1200" dirty="0"/>
              <a:t> Americans try to work out their differences face-to-face and without a mediator. They are encouraged to speak up and give their opinions. Students are often invited to challenge or disagree with certain points in the lecture. This manner of direct speaking is often interpreted by foreign visitors as rude.</a:t>
            </a:r>
          </a:p>
          <a:p>
            <a:pPr marL="109728" indent="0">
              <a:buNone/>
            </a:pPr>
            <a:r>
              <a:rPr lang="en-US" sz="1200" b="1" i="1" dirty="0"/>
              <a:t>Change:</a:t>
            </a:r>
            <a:r>
              <a:rPr lang="en-US" sz="1200" dirty="0"/>
              <a:t> Change is often equated with progress and holding on to traditions seems to imply old and outdated ways. Even though Americans are recycling more than before many purchased products are designed to have a short life and then be thrown away.</a:t>
            </a:r>
          </a:p>
          <a:p>
            <a:pPr marL="109728" indent="0">
              <a:buNone/>
            </a:pPr>
            <a:endParaRPr lang="en-US" sz="1200" dirty="0"/>
          </a:p>
          <a:p>
            <a:pPr marL="109728" indent="0" algn="ctr">
              <a:buNone/>
            </a:pPr>
            <a:r>
              <a:rPr lang="en-US" sz="1400" b="1" dirty="0"/>
              <a:t>Values in Other Countries</a:t>
            </a:r>
          </a:p>
          <a:p>
            <a:pPr marL="109728" indent="0">
              <a:buNone/>
            </a:pPr>
            <a:r>
              <a:rPr lang="en-US" sz="1200" dirty="0"/>
              <a:t>http://</a:t>
            </a:r>
            <a:r>
              <a:rPr lang="en-US" sz="1200" dirty="0" err="1"/>
              <a:t>www.commisceo-global.com</a:t>
            </a:r>
            <a:r>
              <a:rPr lang="en-US" sz="1200" dirty="0"/>
              <a:t>/country-guides</a:t>
            </a:r>
          </a:p>
          <a:p>
            <a:pPr marL="109728" indent="0">
              <a:buNone/>
            </a:pPr>
            <a:r>
              <a:rPr lang="en-US" sz="1200" dirty="0"/>
              <a:t>The intention behind the guides on this web site is to give people access to useful information about other countries and cultures. There is information on over 80+ countries. Topics include language, useful phrases, the society, culture, business and social etiquettes. Guides are free to access however if you wish to use them in any other way, please contact them.</a:t>
            </a:r>
          </a:p>
          <a:p>
            <a:pPr marL="109728" indent="0">
              <a:buNone/>
            </a:pPr>
            <a:endParaRPr lang="en-US" sz="1200" dirty="0"/>
          </a:p>
          <a:p>
            <a:pPr marL="109728" indent="0">
              <a:buNone/>
            </a:pPr>
            <a:endParaRPr lang="en-US" sz="1200" dirty="0"/>
          </a:p>
          <a:p>
            <a:pPr marL="109728" indent="0">
              <a:buNone/>
            </a:pPr>
            <a:endParaRPr lang="en-US" sz="1200" dirty="0"/>
          </a:p>
        </p:txBody>
      </p:sp>
      <p:sp>
        <p:nvSpPr>
          <p:cNvPr id="3" name="Title 2"/>
          <p:cNvSpPr>
            <a:spLocks noGrp="1"/>
          </p:cNvSpPr>
          <p:nvPr>
            <p:ph type="title"/>
          </p:nvPr>
        </p:nvSpPr>
        <p:spPr>
          <a:xfrm>
            <a:off x="342900" y="366184"/>
            <a:ext cx="6172200" cy="472016"/>
          </a:xfrm>
        </p:spPr>
        <p:txBody>
          <a:bodyPr>
            <a:normAutofit fontScale="90000"/>
          </a:bodyPr>
          <a:lstStyle/>
          <a:p>
            <a:pPr algn="ctr"/>
            <a:r>
              <a:rPr lang="en-US" sz="2400"/>
              <a:t/>
            </a:r>
            <a:br>
              <a:rPr lang="en-US" sz="2400"/>
            </a:br>
            <a:r>
              <a:rPr lang="en-US" sz="2700"/>
              <a:t>Cross Cultural Sensitivity</a:t>
            </a:r>
            <a:r>
              <a:rPr lang="en-US" sz="3600"/>
              <a:t/>
            </a:r>
            <a:br>
              <a:rPr lang="en-US" sz="3600"/>
            </a:br>
            <a:endParaRPr lang="en-US" sz="3600"/>
          </a:p>
        </p:txBody>
      </p:sp>
      <p:sp>
        <p:nvSpPr>
          <p:cNvPr id="5" name="Slide Number Placeholder 4"/>
          <p:cNvSpPr>
            <a:spLocks noGrp="1"/>
          </p:cNvSpPr>
          <p:nvPr>
            <p:ph type="sldNum" sz="quarter" idx="12"/>
          </p:nvPr>
        </p:nvSpPr>
        <p:spPr>
          <a:xfrm>
            <a:off x="6324600" y="8543926"/>
            <a:ext cx="435174" cy="486833"/>
          </a:xfrm>
        </p:spPr>
        <p:txBody>
          <a:bodyPr/>
          <a:lstStyle/>
          <a:p>
            <a:fld id="{DEDE9D30-8353-42FF-A166-99429C805B75}"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304800"/>
            <a:ext cx="6172200" cy="7772400"/>
          </a:xfrm>
        </p:spPr>
        <p:txBody>
          <a:bodyPr>
            <a:normAutofit fontScale="92500" lnSpcReduction="20000"/>
          </a:bodyPr>
          <a:lstStyle/>
          <a:p>
            <a:pPr marL="109728" indent="0" algn="ctr">
              <a:buNone/>
            </a:pPr>
            <a:r>
              <a:rPr lang="en-US" sz="2600" dirty="0"/>
              <a:t>Thoughts on Working with Other Cultures</a:t>
            </a:r>
          </a:p>
          <a:p>
            <a:pPr marL="109728" indent="0">
              <a:buNone/>
            </a:pPr>
            <a:endParaRPr lang="en-US" sz="1200" dirty="0"/>
          </a:p>
          <a:p>
            <a:pPr marL="338328" indent="-228600">
              <a:buAutoNum type="arabicPeriod"/>
            </a:pPr>
            <a:r>
              <a:rPr lang="en-US" sz="1400" dirty="0"/>
              <a:t>Remember they are human beings with the same basic wants and needs that we have.</a:t>
            </a:r>
          </a:p>
          <a:p>
            <a:pPr marL="338328" indent="-228600">
              <a:buAutoNum type="arabicPeriod"/>
            </a:pPr>
            <a:r>
              <a:rPr lang="en-US" sz="1400" dirty="0"/>
              <a:t>Make an effort to learn about their culture. Ask questions! Do research about their country.</a:t>
            </a:r>
          </a:p>
          <a:p>
            <a:pPr marL="338328" indent="-228600">
              <a:buAutoNum type="arabicPeriod"/>
            </a:pPr>
            <a:r>
              <a:rPr lang="en-US" sz="1400" dirty="0"/>
              <a:t>Remember that our cultural approach and views are only one way of looking at it—not  necessarily the right way or only way.</a:t>
            </a:r>
          </a:p>
          <a:p>
            <a:pPr marL="338328" indent="-228600">
              <a:buAutoNum type="arabicPeriod"/>
            </a:pPr>
            <a:r>
              <a:rPr lang="en-US" sz="1400" dirty="0"/>
              <a:t>Speak in a way that is appropriate for the woman’s level of English. Speak slowly and clearly, avoid slang. Ask if they have questions. Don’t assume they understand just because they haven’t asked a question. Don’t raise your voice. Do give them time to respond.</a:t>
            </a:r>
          </a:p>
          <a:p>
            <a:pPr marL="338328" indent="-228600">
              <a:buAutoNum type="arabicPeriod"/>
            </a:pPr>
            <a:r>
              <a:rPr lang="en-US" sz="1400" dirty="0"/>
              <a:t>Don’t “bad mouth” your culture and/or your country. Focus on the positives.</a:t>
            </a:r>
          </a:p>
          <a:p>
            <a:pPr marL="338328" indent="-228600">
              <a:buAutoNum type="arabicPeriod"/>
            </a:pPr>
            <a:r>
              <a:rPr lang="en-US" sz="1400" dirty="0"/>
              <a:t>Learn to listen and enjoy the experience. They need to share their thoughts and express themselves to us. You want to be heard—so do they!</a:t>
            </a:r>
          </a:p>
          <a:p>
            <a:pPr marL="338328" indent="-228600">
              <a:buAutoNum type="arabicPeriod"/>
            </a:pPr>
            <a:r>
              <a:rPr lang="en-US" sz="1400" dirty="0"/>
              <a:t>In some cultures it is not appropriate to talk about your emotions, about personal information. Be sensitive about the questions you ask—they can be offended if the question is too personal. </a:t>
            </a:r>
          </a:p>
          <a:p>
            <a:pPr marL="338328" indent="-228600">
              <a:buAutoNum type="arabicPeriod"/>
            </a:pPr>
            <a:endParaRPr lang="en-US" sz="1300" dirty="0"/>
          </a:p>
          <a:p>
            <a:pPr marL="109728" indent="0">
              <a:buNone/>
            </a:pPr>
            <a:r>
              <a:rPr lang="en-US" sz="1300" b="1" dirty="0"/>
              <a:t>Talk about what we have learned about different cultures. How do different ways of thinking affect the way we do the program at the Main Event?</a:t>
            </a:r>
          </a:p>
          <a:p>
            <a:pPr marL="109728" indent="0">
              <a:buNone/>
            </a:pPr>
            <a:endParaRPr lang="en-US" sz="1300" b="1" dirty="0"/>
          </a:p>
          <a:p>
            <a:pPr marL="109728" indent="0">
              <a:buNone/>
            </a:pPr>
            <a:endParaRPr lang="en-US" sz="1300" b="1" dirty="0"/>
          </a:p>
          <a:p>
            <a:pPr marL="109728" indent="0">
              <a:buNone/>
            </a:pPr>
            <a:r>
              <a:rPr lang="en-US" sz="1300" b="1" dirty="0"/>
              <a:t>Behavior:</a:t>
            </a:r>
          </a:p>
          <a:p>
            <a:pPr marL="109728" indent="0">
              <a:buNone/>
            </a:pPr>
            <a:r>
              <a:rPr lang="en-US" sz="1300" dirty="0"/>
              <a:t>	Gestures		Physical Touching</a:t>
            </a:r>
          </a:p>
          <a:p>
            <a:pPr marL="109728" indent="0">
              <a:buNone/>
            </a:pPr>
            <a:r>
              <a:rPr lang="en-US" sz="1300" dirty="0"/>
              <a:t>	Eye Contact		Use of Space</a:t>
            </a:r>
          </a:p>
          <a:p>
            <a:pPr marL="109728" indent="0">
              <a:buNone/>
            </a:pPr>
            <a:r>
              <a:rPr lang="en-US" sz="1300" dirty="0"/>
              <a:t>	Use of Time		Formality and Informality</a:t>
            </a:r>
          </a:p>
          <a:p>
            <a:pPr marL="109728" indent="0">
              <a:buNone/>
            </a:pPr>
            <a:r>
              <a:rPr lang="en-US" sz="1300" dirty="0"/>
              <a:t>	Event &amp; Experience Oriented</a:t>
            </a:r>
          </a:p>
          <a:p>
            <a:pPr marL="109728" indent="0">
              <a:buNone/>
            </a:pPr>
            <a:endParaRPr lang="en-US" sz="1300" b="1" dirty="0"/>
          </a:p>
          <a:p>
            <a:pPr marL="109728" indent="0">
              <a:buNone/>
            </a:pPr>
            <a:r>
              <a:rPr lang="en-US" sz="1300" b="1" dirty="0"/>
              <a:t>Emotions:</a:t>
            </a:r>
          </a:p>
          <a:p>
            <a:pPr marL="109728" indent="0">
              <a:buNone/>
            </a:pPr>
            <a:r>
              <a:rPr lang="en-US" sz="1300" dirty="0"/>
              <a:t>Our society is open to expressing feelings of human sexuality, love, joy, sadness and anger. Americans have a direct communications style. This is in contrast to the Japanese culture who encourage hiding their feelings. This is related to the concept regarding “saving face.”  It is a sign of weakness to express emotions.</a:t>
            </a:r>
          </a:p>
          <a:p>
            <a:pPr marL="109728" indent="0">
              <a:buNone/>
            </a:pPr>
            <a:endParaRPr lang="en-US" sz="1300" b="1" dirty="0"/>
          </a:p>
          <a:p>
            <a:pPr marL="109728" indent="0">
              <a:buNone/>
            </a:pPr>
            <a:r>
              <a:rPr lang="en-US" sz="1300" b="1" dirty="0"/>
              <a:t>Thinking:</a:t>
            </a:r>
          </a:p>
          <a:p>
            <a:pPr marL="109728" indent="0">
              <a:buNone/>
            </a:pPr>
            <a:r>
              <a:rPr lang="en-US" sz="1300" dirty="0"/>
              <a:t>	Intuitive—Mystical seen in India</a:t>
            </a:r>
          </a:p>
          <a:p>
            <a:pPr marL="109728" indent="0">
              <a:buNone/>
            </a:pPr>
            <a:r>
              <a:rPr lang="en-US" sz="1300" dirty="0"/>
              <a:t>	Intellectual—Logical seen in American</a:t>
            </a:r>
          </a:p>
          <a:p>
            <a:pPr marL="109728" indent="0">
              <a:buNone/>
            </a:pPr>
            <a:r>
              <a:rPr lang="en-US" sz="1300" dirty="0"/>
              <a:t>	Illustrative—Relational seen in Asia</a:t>
            </a:r>
          </a:p>
          <a:p>
            <a:pPr marL="109728" indent="0">
              <a:buNone/>
            </a:pPr>
            <a:endParaRPr lang="en-US" sz="1300" dirty="0"/>
          </a:p>
        </p:txBody>
      </p:sp>
      <p:sp>
        <p:nvSpPr>
          <p:cNvPr id="4" name="AutoShape 4" descr="Image result for graphic of right brain left brain think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p:cNvSpPr>
            <a:spLocks noGrp="1"/>
          </p:cNvSpPr>
          <p:nvPr>
            <p:ph type="sldNum" sz="quarter" idx="12"/>
          </p:nvPr>
        </p:nvSpPr>
        <p:spPr>
          <a:xfrm>
            <a:off x="6324600" y="8543926"/>
            <a:ext cx="435174" cy="486833"/>
          </a:xfrm>
        </p:spPr>
        <p:txBody>
          <a:bodyPr/>
          <a:lstStyle/>
          <a:p>
            <a:fld id="{DEDE9D30-8353-42FF-A166-99429C805B75}" type="slidenum">
              <a:rPr lang="en-US" smtClean="0"/>
              <a:pPr/>
              <a:t>27</a:t>
            </a:fld>
            <a:endParaRPr lang="en-US"/>
          </a:p>
        </p:txBody>
      </p:sp>
    </p:spTree>
    <p:extLst>
      <p:ext uri="{BB962C8B-B14F-4D97-AF65-F5344CB8AC3E}">
        <p14:creationId xmlns:p14="http://schemas.microsoft.com/office/powerpoint/2010/main" val="1095548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3081376"/>
            <a:ext cx="6172200" cy="7029414"/>
          </a:xfrm>
        </p:spPr>
        <p:txBody>
          <a:bodyPr>
            <a:normAutofit/>
          </a:bodyPr>
          <a:lstStyle/>
          <a:p>
            <a:pPr marL="109728" indent="0">
              <a:buNone/>
            </a:pPr>
            <a:r>
              <a:rPr lang="en-US" sz="1200" b="1" dirty="0"/>
              <a:t>Knowing Jesus—God desires a relationship with us, a relationship that needs to be developed through spending time with Him in prayer and in God’s Word.</a:t>
            </a:r>
          </a:p>
          <a:p>
            <a:pPr marL="109728" indent="0">
              <a:buNone/>
            </a:pPr>
            <a:r>
              <a:rPr lang="en-US" sz="1200" i="1" dirty="0" smtClean="0"/>
              <a:t>“Let </a:t>
            </a:r>
            <a:r>
              <a:rPr lang="en-US" sz="1200" i="1" dirty="0"/>
              <a:t>not the wise boast of their wisdom or the strong boast of their strength or the rich boast of their riches, but let the one who boasts boast about this: that they have the understanding to know me, that I am the LORD, who exercises kindness, justice and righteousness on earth, for in these I delight</a:t>
            </a:r>
            <a:r>
              <a:rPr lang="en-US" sz="1200" i="1" dirty="0" smtClean="0"/>
              <a:t>, </a:t>
            </a:r>
            <a:r>
              <a:rPr lang="en-US" sz="1200" i="1" dirty="0"/>
              <a:t>declares the LORD</a:t>
            </a:r>
            <a:r>
              <a:rPr lang="en-US" sz="1200" i="1" dirty="0" smtClean="0"/>
              <a:t>.” </a:t>
            </a:r>
            <a:r>
              <a:rPr lang="en-US" sz="1200" dirty="0" smtClean="0"/>
              <a:t>Jeremiah </a:t>
            </a:r>
            <a:r>
              <a:rPr lang="en-US" sz="1200" dirty="0"/>
              <a:t>9: 23-24</a:t>
            </a:r>
          </a:p>
          <a:p>
            <a:pPr marL="109728" indent="0">
              <a:buNone/>
            </a:pPr>
            <a:r>
              <a:rPr lang="en-US" sz="1200" b="1" dirty="0"/>
              <a:t>Making Jesus Known—We are called to be missionaries, to share Christ.</a:t>
            </a:r>
          </a:p>
          <a:p>
            <a:pPr marL="109728" indent="0">
              <a:spcBef>
                <a:spcPts val="0"/>
              </a:spcBef>
              <a:buNone/>
            </a:pPr>
            <a:r>
              <a:rPr lang="en-US" sz="1200" i="1" dirty="0"/>
              <a:t>“You are the salt of the earth. But if the salt loses its saltiness, how can it be made salty again? It is no longer good for anything, except to be thrown out and trampled underfoot… “You are the light of the world. A town built on a hill cannot be hidden. Neither do people light a lamp and put it under a bowl. Instead they put it on its stand, and it gives light to everyone in the house. In the same way, let your light shine before others, that they may see your good deeds and glorify your Father in heaven</a:t>
            </a:r>
            <a:r>
              <a:rPr lang="en-US" sz="1200" i="1" dirty="0" smtClean="0"/>
              <a:t>.” Matthew </a:t>
            </a:r>
            <a:r>
              <a:rPr lang="en-US" sz="1200" i="1" dirty="0"/>
              <a:t>5:13-16</a:t>
            </a:r>
          </a:p>
          <a:p>
            <a:pPr marL="109728" indent="0">
              <a:spcBef>
                <a:spcPts val="0"/>
              </a:spcBef>
              <a:buNone/>
            </a:pPr>
            <a:endParaRPr lang="en-US" sz="1200" b="1" i="1" dirty="0"/>
          </a:p>
          <a:p>
            <a:pPr marL="109728" indent="0">
              <a:spcBef>
                <a:spcPts val="0"/>
              </a:spcBef>
              <a:buNone/>
            </a:pPr>
            <a:r>
              <a:rPr lang="en-US" sz="1200" i="1" dirty="0"/>
              <a:t>“But you will receive power when the Holy Spirit comes on you; and you will be my witnesses in </a:t>
            </a:r>
            <a:r>
              <a:rPr lang="en-US" sz="1200" i="1" dirty="0" smtClean="0"/>
              <a:t>Jerusalem, and </a:t>
            </a:r>
            <a:r>
              <a:rPr lang="en-US" sz="1200" i="1" dirty="0"/>
              <a:t>in all Judea and Samaria, and to the ends of the earth.” Acts 1:8</a:t>
            </a:r>
          </a:p>
          <a:p>
            <a:pPr>
              <a:spcBef>
                <a:spcPts val="0"/>
              </a:spcBef>
              <a:buFont typeface="Wingdings" panose="05000000000000000000" pitchFamily="2" charset="2"/>
              <a:buChar char="v"/>
            </a:pPr>
            <a:endParaRPr lang="en-US" sz="1200" i="1" dirty="0"/>
          </a:p>
          <a:p>
            <a:pPr marL="109728" indent="0">
              <a:spcBef>
                <a:spcPts val="0"/>
              </a:spcBef>
              <a:buNone/>
            </a:pPr>
            <a:r>
              <a:rPr lang="en-US" sz="1200" i="1" dirty="0" smtClean="0"/>
              <a:t>“How</a:t>
            </a:r>
            <a:r>
              <a:rPr lang="en-US" sz="1200" i="1" dirty="0"/>
              <a:t>, then, can they call on the one they have not believed in? And how can they believe in the one of whom they have not heard? And how can they hear without someone preaching to them? And how can anyone preach unless they are sent</a:t>
            </a:r>
            <a:r>
              <a:rPr lang="en-US" sz="1200" i="1" dirty="0" smtClean="0"/>
              <a:t>?” Romans </a:t>
            </a:r>
            <a:r>
              <a:rPr lang="en-US" sz="1200" i="1" dirty="0"/>
              <a:t>10:14-15</a:t>
            </a:r>
          </a:p>
          <a:p>
            <a:pPr marL="109728" indent="0">
              <a:spcBef>
                <a:spcPts val="0"/>
              </a:spcBef>
              <a:buNone/>
            </a:pPr>
            <a:endParaRPr lang="en-US" sz="1200" dirty="0"/>
          </a:p>
          <a:p>
            <a:pPr marL="109728" indent="0">
              <a:spcBef>
                <a:spcPts val="0"/>
              </a:spcBef>
              <a:buNone/>
            </a:pPr>
            <a:r>
              <a:rPr lang="en-US" sz="1200" dirty="0"/>
              <a:t>Our job is not over when we have shared the gospel with someone and seen them respond. We are told</a:t>
            </a:r>
            <a:r>
              <a:rPr lang="en-US" sz="1200" i="1" dirty="0"/>
              <a:t>“…go and make disciples of all nations, baptizing them in the name of the Father and of the Son and of the Holy Spirit, and teaching them to obey everything I have commanded you. And surely I am with you always, to the very end of the age.”  </a:t>
            </a:r>
          </a:p>
          <a:p>
            <a:pPr marL="109728" indent="0">
              <a:spcBef>
                <a:spcPts val="0"/>
              </a:spcBef>
              <a:buNone/>
            </a:pPr>
            <a:r>
              <a:rPr lang="en-US" sz="1200" i="1" dirty="0" smtClean="0"/>
              <a:t>Matthew </a:t>
            </a:r>
            <a:r>
              <a:rPr lang="en-US" sz="1200" i="1" dirty="0"/>
              <a:t>29:19-20</a:t>
            </a:r>
          </a:p>
          <a:p>
            <a:endParaRPr lang="en-US" dirty="0"/>
          </a:p>
        </p:txBody>
      </p:sp>
      <p:sp>
        <p:nvSpPr>
          <p:cNvPr id="5" name="Rectangle 4"/>
          <p:cNvSpPr/>
          <p:nvPr/>
        </p:nvSpPr>
        <p:spPr>
          <a:xfrm>
            <a:off x="638175" y="1327049"/>
            <a:ext cx="5581650" cy="1754326"/>
          </a:xfrm>
          <a:prstGeom prst="rect">
            <a:avLst/>
          </a:prstGeom>
          <a:noFill/>
        </p:spPr>
        <p:txBody>
          <a:bodyPr wrap="square" lIns="91440" tIns="45720" rIns="91440" bIns="45720">
            <a:spAutoFit/>
          </a:bodyPr>
          <a:lstStyle/>
          <a:p>
            <a:pPr algn="ctr"/>
            <a:r>
              <a:rPr lang="en-US" sz="3600" b="1" cap="none" spc="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To Know Christ </a:t>
            </a:r>
          </a:p>
          <a:p>
            <a:pPr algn="ctr"/>
            <a:r>
              <a:rPr lang="en-US" sz="3600" b="1" cap="none" spc="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and</a:t>
            </a:r>
          </a:p>
          <a:p>
            <a:pPr algn="ctr"/>
            <a:r>
              <a:rPr lang="en-US" sz="3600" b="1" cap="none" spc="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 to Make Him Known</a:t>
            </a:r>
          </a:p>
        </p:txBody>
      </p:sp>
      <p:sp>
        <p:nvSpPr>
          <p:cNvPr id="9" name="Title 2"/>
          <p:cNvSpPr>
            <a:spLocks noGrp="1"/>
          </p:cNvSpPr>
          <p:nvPr>
            <p:ph type="title"/>
          </p:nvPr>
        </p:nvSpPr>
        <p:spPr/>
        <p:txBody>
          <a:bodyPr>
            <a:normAutofit/>
          </a:bodyPr>
          <a:lstStyle/>
          <a:p>
            <a:pPr algn="ctr"/>
            <a:r>
              <a:rPr lang="en-US" sz="2400"/>
              <a:t>IWC Ministry Partners’ Mission</a:t>
            </a:r>
          </a:p>
        </p:txBody>
      </p:sp>
      <p:sp>
        <p:nvSpPr>
          <p:cNvPr id="4" name="Slide Number Placeholder 3"/>
          <p:cNvSpPr>
            <a:spLocks noGrp="1"/>
          </p:cNvSpPr>
          <p:nvPr>
            <p:ph type="sldNum" sz="quarter" idx="12"/>
          </p:nvPr>
        </p:nvSpPr>
        <p:spPr/>
        <p:txBody>
          <a:bodyPr/>
          <a:lstStyle/>
          <a:p>
            <a:fld id="{DEDE9D30-8353-42FF-A166-99429C805B75}" type="slidenum">
              <a:rPr lang="en-US" smtClean="0"/>
              <a:pPr/>
              <a:t>3</a:t>
            </a:fld>
            <a:endParaRPr lang="en-US"/>
          </a:p>
        </p:txBody>
      </p:sp>
    </p:spTree>
    <p:extLst>
      <p:ext uri="{BB962C8B-B14F-4D97-AF65-F5344CB8AC3E}">
        <p14:creationId xmlns:p14="http://schemas.microsoft.com/office/powerpoint/2010/main" val="727075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6172200" cy="6400800"/>
          </a:xfrm>
        </p:spPr>
        <p:txBody>
          <a:bodyPr>
            <a:normAutofit/>
          </a:bodyPr>
          <a:lstStyle/>
          <a:p>
            <a:pPr algn="ctr">
              <a:buNone/>
            </a:pPr>
            <a:r>
              <a:rPr lang="en-US" sz="1600" b="1" i="1">
                <a:solidFill>
                  <a:srgbClr val="FF0000"/>
                </a:solidFill>
              </a:rPr>
              <a:t>Our privilege is to partner with God</a:t>
            </a:r>
          </a:p>
          <a:p>
            <a:pPr algn="ctr">
              <a:buNone/>
            </a:pPr>
            <a:r>
              <a:rPr lang="en-US" sz="1600" b="1" i="1">
                <a:solidFill>
                  <a:srgbClr val="FF0000"/>
                </a:solidFill>
              </a:rPr>
              <a:t> in developing relationships of trust</a:t>
            </a:r>
          </a:p>
          <a:p>
            <a:pPr algn="ctr">
              <a:buNone/>
            </a:pPr>
            <a:r>
              <a:rPr lang="en-US" sz="1600" b="1" i="1">
                <a:solidFill>
                  <a:srgbClr val="FF0000"/>
                </a:solidFill>
              </a:rPr>
              <a:t> so we may share the life of Christ. </a:t>
            </a:r>
          </a:p>
          <a:p>
            <a:endParaRPr lang="en-US" sz="1300"/>
          </a:p>
          <a:p>
            <a:r>
              <a:rPr lang="en-US" sz="1200" smtClean="0"/>
              <a:t>Genesis 12:1-3: </a:t>
            </a:r>
            <a:r>
              <a:rPr lang="en-US" sz="1200"/>
              <a:t>“….all peoples on earth will be blessed through you.” It is God’s desire to bless “all peoples” on earth. The word “peoples” refers to “ethnic groups.” </a:t>
            </a:r>
          </a:p>
          <a:p>
            <a:pPr>
              <a:buNone/>
            </a:pPr>
            <a:endParaRPr lang="en-US" sz="1200"/>
          </a:p>
          <a:p>
            <a:r>
              <a:rPr lang="en-US" sz="1200" smtClean="0"/>
              <a:t>Revelation 5:1-6: </a:t>
            </a:r>
            <a:r>
              <a:rPr lang="en-US" sz="1200"/>
              <a:t>God is drawing "every tribe, language, people and nation" into relationship with Himself through Jesus Christ. </a:t>
            </a:r>
          </a:p>
          <a:p>
            <a:pPr>
              <a:buNone/>
            </a:pPr>
            <a:endParaRPr lang="en-US" sz="1200"/>
          </a:p>
          <a:p>
            <a:r>
              <a:rPr lang="en-US" sz="1200" smtClean="0"/>
              <a:t>Matthew 28:18-20: </a:t>
            </a:r>
            <a:r>
              <a:rPr lang="en-US" sz="1200"/>
              <a:t>God's command - ".... go and make disciples of all nations" </a:t>
            </a:r>
          </a:p>
          <a:p>
            <a:pPr>
              <a:buNone/>
            </a:pPr>
            <a:endParaRPr lang="en-US" sz="1200"/>
          </a:p>
          <a:p>
            <a:r>
              <a:rPr lang="en-US" sz="1200" smtClean="0"/>
              <a:t>Psalm 2:8: </a:t>
            </a:r>
            <a:r>
              <a:rPr lang="en-US" sz="1200"/>
              <a:t>"Ask of me, and I will make the nations your inheritance, and the ends of the earth your possession.” </a:t>
            </a:r>
          </a:p>
          <a:p>
            <a:pPr>
              <a:buNone/>
            </a:pPr>
            <a:endParaRPr lang="en-US" sz="1200"/>
          </a:p>
          <a:p>
            <a:r>
              <a:rPr lang="en-US" sz="1200" smtClean="0"/>
              <a:t>Psalm 96:3: </a:t>
            </a:r>
            <a:r>
              <a:rPr lang="en-US" sz="1200"/>
              <a:t>"Declare his glory among the nations, his marvelous deeds among all peoples." </a:t>
            </a:r>
          </a:p>
          <a:p>
            <a:pPr>
              <a:buNone/>
            </a:pPr>
            <a:endParaRPr lang="en-US" sz="1200"/>
          </a:p>
          <a:p>
            <a:r>
              <a:rPr lang="en-US" sz="1200" smtClean="0"/>
              <a:t>Deuteronomy 31:12: </a:t>
            </a:r>
            <a:r>
              <a:rPr lang="en-US" sz="1200"/>
              <a:t>"Assemble the people .... the aliens living in your towns-so they can listen and learn to fear the Lord your God</a:t>
            </a:r>
            <a:r>
              <a:rPr lang="en-US" sz="1200" smtClean="0"/>
              <a:t>.”</a:t>
            </a:r>
            <a:endParaRPr lang="en-US" sz="1200"/>
          </a:p>
          <a:p>
            <a:pPr>
              <a:buNone/>
            </a:pPr>
            <a:endParaRPr lang="en-US" sz="1200"/>
          </a:p>
          <a:p>
            <a:r>
              <a:rPr lang="en-US" sz="1200" smtClean="0"/>
              <a:t>Romans 10:14-15: </a:t>
            </a:r>
            <a:r>
              <a:rPr lang="en-US" sz="1200"/>
              <a:t>"How then can they call on the one they have not believed in? And how can they believe in the one of whom they have not heard? And how can they hear without someone preaching to them? And how can they preach unless they are sent? As it is written, "How beautiful are the feet of those who bring good news!" </a:t>
            </a:r>
          </a:p>
          <a:p>
            <a:pPr>
              <a:buNone/>
            </a:pPr>
            <a:endParaRPr lang="en-US" sz="1200"/>
          </a:p>
          <a:p>
            <a:r>
              <a:rPr lang="en-US" sz="1200" smtClean="0"/>
              <a:t>Psalm 67:7: </a:t>
            </a:r>
            <a:r>
              <a:rPr lang="en-US" sz="1200"/>
              <a:t>"God will bless us, and all the ends of the earth will fear Him."</a:t>
            </a:r>
          </a:p>
          <a:p>
            <a:pPr>
              <a:buNone/>
            </a:pPr>
            <a:r>
              <a:rPr lang="en-US" sz="1300"/>
              <a:t> </a:t>
            </a:r>
          </a:p>
          <a:p>
            <a:endParaRPr lang="en-US"/>
          </a:p>
        </p:txBody>
      </p:sp>
      <p:sp>
        <p:nvSpPr>
          <p:cNvPr id="3" name="Title 2"/>
          <p:cNvSpPr>
            <a:spLocks noGrp="1"/>
          </p:cNvSpPr>
          <p:nvPr>
            <p:ph type="title"/>
          </p:nvPr>
        </p:nvSpPr>
        <p:spPr>
          <a:xfrm>
            <a:off x="342900" y="366184"/>
            <a:ext cx="6172200" cy="1081616"/>
          </a:xfrm>
        </p:spPr>
        <p:txBody>
          <a:bodyPr>
            <a:normAutofit/>
          </a:bodyPr>
          <a:lstStyle/>
          <a:p>
            <a:pPr algn="ctr"/>
            <a:r>
              <a:rPr lang="en-US" sz="2400"/>
              <a:t>Why We Do What We Do</a:t>
            </a:r>
          </a:p>
        </p:txBody>
      </p:sp>
      <p:sp>
        <p:nvSpPr>
          <p:cNvPr id="5" name="Slide Number Placeholder 4"/>
          <p:cNvSpPr>
            <a:spLocks noGrp="1"/>
          </p:cNvSpPr>
          <p:nvPr>
            <p:ph type="sldNum" sz="quarter" idx="12"/>
          </p:nvPr>
        </p:nvSpPr>
        <p:spPr/>
        <p:txBody>
          <a:bodyPr/>
          <a:lstStyle/>
          <a:p>
            <a:fld id="{DEDE9D30-8353-42FF-A166-99429C805B7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00201"/>
            <a:ext cx="6172200" cy="6409522"/>
          </a:xfrm>
        </p:spPr>
        <p:txBody>
          <a:bodyPr>
            <a:normAutofit fontScale="40000" lnSpcReduction="20000"/>
          </a:bodyPr>
          <a:lstStyle/>
          <a:p>
            <a:r>
              <a:rPr lang="en-US" sz="3000" dirty="0"/>
              <a:t>We believe in the divine inspiration and authority of the Scriptures. By this is meant a miraculous guidance of the Holy Spirit in their original writing, extending to all parts of the Scripture equally, applying even to the choice of the words, so that the result is the very Word of God; the only infallible rule of faith and practice. Moreover, it is our conviction that God has exercised such singular care and providence through the ages in preserving the written Word, that the Scriptures as we now have them are in every essential particular as originally given, and contain all things necessary to salvation. </a:t>
            </a:r>
          </a:p>
          <a:p>
            <a:endParaRPr lang="en-US" sz="3000" dirty="0"/>
          </a:p>
          <a:p>
            <a:r>
              <a:rPr lang="en-US" sz="3000" dirty="0"/>
              <a:t>We believe in the one God revealed as existing in three equal Persons, the Father, the Son, and the Holy Spirit. We believe in the Deity of the Lord Jesus Christ. We believe in the Holy Spirit as a Divine Person, a personality as distinct as the Father and the Son. </a:t>
            </a:r>
          </a:p>
          <a:p>
            <a:pPr>
              <a:buNone/>
            </a:pPr>
            <a:r>
              <a:rPr lang="en-US" sz="3000" dirty="0"/>
              <a:t> </a:t>
            </a:r>
          </a:p>
          <a:p>
            <a:r>
              <a:rPr lang="en-US" sz="3000" dirty="0"/>
              <a:t> We believe that as through one man sin entered the world and death through sin, so death passed unto all people, for that all have sinned. </a:t>
            </a:r>
          </a:p>
          <a:p>
            <a:endParaRPr lang="en-US" sz="3000" dirty="0"/>
          </a:p>
          <a:p>
            <a:r>
              <a:rPr lang="en-US" sz="3000" dirty="0"/>
              <a:t>We believe in the death of Jesus Christ, as a true substitute, and that His death was a sufficient expiation for the guilt of all people. We believe in His bodily resurrection from the dead. </a:t>
            </a:r>
          </a:p>
          <a:p>
            <a:pPr>
              <a:buNone/>
            </a:pPr>
            <a:r>
              <a:rPr lang="en-US" sz="3000" dirty="0"/>
              <a:t> </a:t>
            </a:r>
          </a:p>
          <a:p>
            <a:r>
              <a:rPr lang="en-US" sz="3000" dirty="0"/>
              <a:t>We believe that those who receive Christ by faith have a new life from God given to them. </a:t>
            </a:r>
          </a:p>
          <a:p>
            <a:pPr>
              <a:buNone/>
            </a:pPr>
            <a:r>
              <a:rPr lang="en-US" sz="3000" dirty="0"/>
              <a:t> </a:t>
            </a:r>
          </a:p>
          <a:p>
            <a:r>
              <a:rPr lang="en-US" sz="3000" dirty="0"/>
              <a:t>We believe that people are justified by faith alone and are counted as righteous before God only by the merit of our Lord and Savior Jesus Christ imputed to them. </a:t>
            </a:r>
          </a:p>
          <a:p>
            <a:pPr>
              <a:buNone/>
            </a:pPr>
            <a:r>
              <a:rPr lang="en-US" sz="3000" dirty="0"/>
              <a:t> </a:t>
            </a:r>
          </a:p>
          <a:p>
            <a:r>
              <a:rPr lang="en-US" sz="3000" dirty="0"/>
              <a:t> We believe in the everlasting conscious blessedness of the saved, and the everlasting conscious punishment of the lost. </a:t>
            </a:r>
          </a:p>
          <a:p>
            <a:pPr>
              <a:buNone/>
            </a:pPr>
            <a:r>
              <a:rPr lang="en-US" sz="3000" dirty="0"/>
              <a:t> </a:t>
            </a:r>
          </a:p>
          <a:p>
            <a:r>
              <a:rPr lang="en-US" sz="3000" dirty="0"/>
              <a:t> We believe in the personal return of our Lord.</a:t>
            </a:r>
          </a:p>
          <a:p>
            <a:pPr>
              <a:buNone/>
            </a:pPr>
            <a:r>
              <a:rPr lang="en-US" sz="3000" dirty="0"/>
              <a:t> </a:t>
            </a:r>
          </a:p>
          <a:p>
            <a:r>
              <a:rPr lang="en-US" sz="3000" dirty="0"/>
              <a:t>We believe it to be the supreme responsibility of the disciples of the Lord Jesus Christ to make His Gospel known to all people.</a:t>
            </a:r>
            <a:br>
              <a:rPr lang="en-US" sz="3000" dirty="0"/>
            </a:br>
            <a:endParaRPr lang="en-US" sz="3000" dirty="0"/>
          </a:p>
          <a:p>
            <a:pPr marL="109728" indent="0" algn="r">
              <a:buNone/>
            </a:pPr>
            <a:r>
              <a:rPr lang="en-US" sz="2300" dirty="0"/>
              <a:t>ISI Statement of Faith</a:t>
            </a:r>
          </a:p>
        </p:txBody>
      </p:sp>
      <p:sp>
        <p:nvSpPr>
          <p:cNvPr id="3" name="Title 2"/>
          <p:cNvSpPr>
            <a:spLocks noGrp="1"/>
          </p:cNvSpPr>
          <p:nvPr>
            <p:ph type="title"/>
          </p:nvPr>
        </p:nvSpPr>
        <p:spPr>
          <a:xfrm>
            <a:off x="342900" y="366184"/>
            <a:ext cx="6172200" cy="853016"/>
          </a:xfrm>
        </p:spPr>
        <p:txBody>
          <a:bodyPr>
            <a:normAutofit/>
          </a:bodyPr>
          <a:lstStyle/>
          <a:p>
            <a:pPr algn="ctr"/>
            <a:r>
              <a:rPr lang="en-US" sz="2400" dirty="0"/>
              <a:t>What We Believe</a:t>
            </a:r>
          </a:p>
        </p:txBody>
      </p:sp>
      <p:sp>
        <p:nvSpPr>
          <p:cNvPr id="5" name="Slide Number Placeholder 4"/>
          <p:cNvSpPr>
            <a:spLocks noGrp="1"/>
          </p:cNvSpPr>
          <p:nvPr>
            <p:ph type="sldNum" sz="quarter" idx="12"/>
          </p:nvPr>
        </p:nvSpPr>
        <p:spPr/>
        <p:txBody>
          <a:bodyPr/>
          <a:lstStyle/>
          <a:p>
            <a:fld id="{DEDE9D30-8353-42FF-A166-99429C805B7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457200"/>
            <a:ext cx="6172200" cy="8382000"/>
          </a:xfrm>
        </p:spPr>
        <p:txBody>
          <a:bodyPr>
            <a:noAutofit/>
          </a:bodyPr>
          <a:lstStyle/>
          <a:p>
            <a:pPr algn="ctr">
              <a:buNone/>
            </a:pPr>
            <a:r>
              <a:rPr lang="en-US" sz="1600" b="1" dirty="0">
                <a:latin typeface="+mj-lt"/>
              </a:rPr>
              <a:t>Guiding Biblical Principles</a:t>
            </a:r>
          </a:p>
          <a:p>
            <a:pPr>
              <a:buNone/>
            </a:pPr>
            <a:r>
              <a:rPr lang="en-US" sz="1200" b="1" dirty="0"/>
              <a:t>Final Authority for Matters of Belief and Conduct</a:t>
            </a:r>
            <a:endParaRPr lang="en-US" sz="1200" dirty="0"/>
          </a:p>
          <a:p>
            <a:pPr>
              <a:buNone/>
            </a:pPr>
            <a:r>
              <a:rPr lang="en-US" sz="1200" dirty="0"/>
              <a:t>	ISI’s Statement of Faith does not exhaust the extent of our beliefs. The Bible itself, as the inspired and infallible Word of God that speaks with final authority concerning truth, morality, and the proper conduct of mankind, is the sole and final source of all that we believe. </a:t>
            </a:r>
          </a:p>
          <a:p>
            <a:pPr>
              <a:buNone/>
            </a:pPr>
            <a:r>
              <a:rPr lang="en-US" sz="1200" b="1" dirty="0"/>
              <a:t>Statement on Marriage, Gender, and Sexuality</a:t>
            </a:r>
            <a:endParaRPr lang="en-US" sz="1200" dirty="0"/>
          </a:p>
          <a:p>
            <a:pPr>
              <a:spcBef>
                <a:spcPts val="0"/>
              </a:spcBef>
              <a:spcAft>
                <a:spcPts val="600"/>
              </a:spcAft>
              <a:buNone/>
            </a:pPr>
            <a:r>
              <a:rPr lang="en-US" sz="1200" dirty="0"/>
              <a:t>	We believe that God wonderfully and immutably creates each person as male or female. These two distinct, complementary genders together reflect the image and nature of God (</a:t>
            </a:r>
            <a:r>
              <a:rPr lang="en-US" sz="1200" dirty="0" smtClean="0"/>
              <a:t>Genesis </a:t>
            </a:r>
            <a:r>
              <a:rPr lang="en-US" sz="1200" dirty="0"/>
              <a:t>1:26-27). Rejection of one’s biological sex is a rejection of the image of God within that person.</a:t>
            </a:r>
          </a:p>
          <a:p>
            <a:pPr>
              <a:spcBef>
                <a:spcPts val="0"/>
              </a:spcBef>
              <a:spcAft>
                <a:spcPts val="600"/>
              </a:spcAft>
              <a:buNone/>
            </a:pPr>
            <a:r>
              <a:rPr lang="en-US" sz="1200" dirty="0"/>
              <a:t>	We believe that the term “marriage” means the uniting of one man and one woman in a single, exclusive union, as delineated in Scripture (</a:t>
            </a:r>
            <a:r>
              <a:rPr lang="en-US" sz="1200" dirty="0" smtClean="0"/>
              <a:t>Genesis </a:t>
            </a:r>
            <a:r>
              <a:rPr lang="en-US" sz="1200" dirty="0"/>
              <a:t>2:18-25). We believe that God intends sexual intimacy to occur only between a man and a woman who are married to each other (1 </a:t>
            </a:r>
            <a:r>
              <a:rPr lang="en-US" sz="1200" dirty="0" smtClean="0"/>
              <a:t>Corinthians </a:t>
            </a:r>
            <a:r>
              <a:rPr lang="en-US" sz="1200" dirty="0"/>
              <a:t>6:18; 7:2-5; </a:t>
            </a:r>
            <a:r>
              <a:rPr lang="en-US" sz="1200" dirty="0" smtClean="0"/>
              <a:t>Hebrews </a:t>
            </a:r>
            <a:r>
              <a:rPr lang="en-US" sz="1200" dirty="0"/>
              <a:t>13:4). We believe that God has commanded that no intimate sexual activity be engaged in outside of a marriage between a man and a woman.</a:t>
            </a:r>
          </a:p>
          <a:p>
            <a:pPr>
              <a:spcBef>
                <a:spcPts val="0"/>
              </a:spcBef>
              <a:spcAft>
                <a:spcPts val="600"/>
              </a:spcAft>
              <a:buNone/>
            </a:pPr>
            <a:r>
              <a:rPr lang="en-US" sz="1200" dirty="0"/>
              <a:t> 	We believe that any form of sexual immorality (including adultery, fornication, homosexual behavior, bisexual conduct, bestiality, incest, and the use of pornography) is sinful and offensive to God (</a:t>
            </a:r>
            <a:r>
              <a:rPr lang="en-US" sz="1200" dirty="0" smtClean="0"/>
              <a:t>Matthew </a:t>
            </a:r>
            <a:r>
              <a:rPr lang="en-US" sz="1200" dirty="0"/>
              <a:t>15:18-20; 1 </a:t>
            </a:r>
            <a:r>
              <a:rPr lang="en-US" sz="1200" dirty="0" smtClean="0"/>
              <a:t>Corinthians </a:t>
            </a:r>
            <a:r>
              <a:rPr lang="en-US" sz="1200" dirty="0"/>
              <a:t>6:9-10).</a:t>
            </a:r>
          </a:p>
          <a:p>
            <a:pPr>
              <a:spcBef>
                <a:spcPts val="0"/>
              </a:spcBef>
              <a:spcAft>
                <a:spcPts val="600"/>
              </a:spcAft>
              <a:buNone/>
            </a:pPr>
            <a:r>
              <a:rPr lang="en-US" sz="1200" dirty="0"/>
              <a:t> 	We believe that in order to preserve the function and integrity of ISI as the local Body of Christ, and to provide a biblical role model to ISI members and the community, it is imperative that all persons employed by International Students, Inc. in any capacity, or who serve as volunteers, agree to and abide by this Statement on Marriage, Gender, and Sexuality (</a:t>
            </a:r>
            <a:r>
              <a:rPr lang="en-US" sz="1200" dirty="0" smtClean="0"/>
              <a:t>Matthew </a:t>
            </a:r>
            <a:r>
              <a:rPr lang="en-US" sz="1200" dirty="0"/>
              <a:t>5:16; </a:t>
            </a:r>
            <a:r>
              <a:rPr lang="en-US" sz="1200" dirty="0" smtClean="0"/>
              <a:t>Philippians </a:t>
            </a:r>
            <a:r>
              <a:rPr lang="en-US" sz="1200" dirty="0"/>
              <a:t>2:14-16; 1 </a:t>
            </a:r>
            <a:r>
              <a:rPr lang="en-US" sz="1200" dirty="0" smtClean="0"/>
              <a:t>Thessalonians </a:t>
            </a:r>
            <a:r>
              <a:rPr lang="en-US" sz="1200" dirty="0"/>
              <a:t>5:22).</a:t>
            </a:r>
          </a:p>
          <a:p>
            <a:pPr>
              <a:buNone/>
            </a:pPr>
            <a:r>
              <a:rPr lang="en-US" sz="1200" dirty="0"/>
              <a:t> 	We believe that God offers redemption and restoration to all who confess and forsake their sin, seeking His mercy and forgiveness through Jesus Christ (Acts 3:19-21; </a:t>
            </a:r>
            <a:r>
              <a:rPr lang="en-US" sz="1200" dirty="0" smtClean="0"/>
              <a:t>Romans </a:t>
            </a:r>
            <a:r>
              <a:rPr lang="en-US" sz="1200" dirty="0"/>
              <a:t>10:9-10; 1 </a:t>
            </a:r>
            <a:r>
              <a:rPr lang="en-US" sz="1200" dirty="0" smtClean="0"/>
              <a:t>Corinthians </a:t>
            </a:r>
            <a:r>
              <a:rPr lang="en-US" sz="1200" dirty="0"/>
              <a:t>6:9-11).</a:t>
            </a:r>
          </a:p>
          <a:p>
            <a:pPr>
              <a:buNone/>
            </a:pPr>
            <a:r>
              <a:rPr lang="en-US" sz="1200" dirty="0"/>
              <a:t> 	We believe that every person must be afforded compassion, love, kindness, respect, and dignity (Mark 12:28-31; Luke 6:31). Hateful and harassing behavior or attitudes directed toward any individual are to be repudiated and are not in accord with Scripture nor the doctrines of International Students, Inc.</a:t>
            </a:r>
          </a:p>
          <a:p>
            <a:pPr>
              <a:buNone/>
            </a:pPr>
            <a:r>
              <a:rPr lang="en-US" sz="1200" b="1" dirty="0"/>
              <a:t>Statement of the Sanctity of Human Life</a:t>
            </a:r>
            <a:endParaRPr lang="en-US" sz="1200" dirty="0"/>
          </a:p>
          <a:p>
            <a:pPr>
              <a:buNone/>
            </a:pPr>
            <a:r>
              <a:rPr lang="en-US" sz="1200" dirty="0"/>
              <a:t>	We believe that all human life from conception through natural death is sacred and created by God in His image. Human life is of inestimable worth in all its dimensions, including pre-born babies, the aged, the physically or mentally challenged, and every other stage or condition from conception through natural death. We are, therefore, called to defend, protect, and value all human life (</a:t>
            </a:r>
            <a:r>
              <a:rPr lang="en-US" sz="1200" dirty="0" smtClean="0"/>
              <a:t>Psalm </a:t>
            </a:r>
            <a:r>
              <a:rPr lang="en-US" sz="1200" dirty="0"/>
              <a:t>139). </a:t>
            </a:r>
          </a:p>
          <a:p>
            <a:pPr>
              <a:buNone/>
            </a:pPr>
            <a:endParaRPr lang="en-US" sz="1200" dirty="0"/>
          </a:p>
          <a:p>
            <a:pPr algn="r">
              <a:buNone/>
            </a:pPr>
            <a:r>
              <a:rPr lang="en-US" sz="900" dirty="0"/>
              <a:t>ISI Statement of Faith</a:t>
            </a:r>
          </a:p>
          <a:p>
            <a:endParaRPr lang="en-US" sz="1100" dirty="0"/>
          </a:p>
        </p:txBody>
      </p:sp>
      <p:sp>
        <p:nvSpPr>
          <p:cNvPr id="4" name="Slide Number Placeholder 3"/>
          <p:cNvSpPr>
            <a:spLocks noGrp="1"/>
          </p:cNvSpPr>
          <p:nvPr>
            <p:ph type="sldNum" sz="quarter" idx="12"/>
          </p:nvPr>
        </p:nvSpPr>
        <p:spPr/>
        <p:txBody>
          <a:bodyPr/>
          <a:lstStyle/>
          <a:p>
            <a:fld id="{DEDE9D30-8353-42FF-A166-99429C805B7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295400"/>
            <a:ext cx="6172200" cy="6714323"/>
          </a:xfrm>
        </p:spPr>
        <p:txBody>
          <a:bodyPr>
            <a:normAutofit fontScale="25000" lnSpcReduction="20000"/>
          </a:bodyPr>
          <a:lstStyle/>
          <a:p>
            <a:r>
              <a:rPr lang="en-US" sz="4800" b="1" dirty="0"/>
              <a:t>She has personally experienced the transforming work of the gospel </a:t>
            </a:r>
            <a:r>
              <a:rPr lang="en-US" sz="4800" dirty="0"/>
              <a:t>and can't keep this news to herself. She knows Jesus and want others to know Him too. </a:t>
            </a:r>
          </a:p>
          <a:p>
            <a:r>
              <a:rPr lang="en-US" sz="4800" b="1" dirty="0"/>
              <a:t>She has a strong walk with the Lord</a:t>
            </a:r>
            <a:r>
              <a:rPr lang="en-US" sz="4800" dirty="0"/>
              <a:t>. She spends time with the Lord and feels strongly that God has called and gifted her for this ministry at this time. </a:t>
            </a:r>
          </a:p>
          <a:p>
            <a:r>
              <a:rPr lang="en-US" sz="4800" b="1" dirty="0"/>
              <a:t>She relates well with others. I</a:t>
            </a:r>
            <a:r>
              <a:rPr lang="en-US" sz="4800" dirty="0"/>
              <a:t>t is highly unlikely that a partner who is not relational will enjoy, or succeed, in a ministry like this. Everything about it is relational. The ultimate goal of this ministry is to engage with these women in such a way that trust is earned and opportunities are created to share the love of Christ in a non-threatening, non-coercive manner. This won’t happen without relationships. </a:t>
            </a:r>
          </a:p>
          <a:p>
            <a:r>
              <a:rPr lang="en-US" sz="4800" b="1" dirty="0"/>
              <a:t>She relates well cross culturally.</a:t>
            </a:r>
            <a:endParaRPr lang="en-US" sz="4800" dirty="0"/>
          </a:p>
          <a:p>
            <a:r>
              <a:rPr lang="en-US" sz="4800" b="1" dirty="0"/>
              <a:t>She loves, cares for and serves others. A </a:t>
            </a:r>
            <a:r>
              <a:rPr lang="en-US" sz="4800" dirty="0"/>
              <a:t>true servant leader says, “</a:t>
            </a:r>
            <a:r>
              <a:rPr lang="en-US" sz="4800" i="1" dirty="0"/>
              <a:t>Let’s</a:t>
            </a:r>
            <a:r>
              <a:rPr lang="en-US" sz="4800" dirty="0"/>
              <a:t> go do it together,” not, “</a:t>
            </a:r>
            <a:r>
              <a:rPr lang="en-US" sz="4800" i="1" dirty="0"/>
              <a:t>You</a:t>
            </a:r>
            <a:r>
              <a:rPr lang="en-US" sz="4800" dirty="0"/>
              <a:t> go do it.”</a:t>
            </a:r>
          </a:p>
          <a:p>
            <a:r>
              <a:rPr lang="en-US" sz="4800" b="1" dirty="0"/>
              <a:t>She is a pacesetter, </a:t>
            </a:r>
            <a:r>
              <a:rPr lang="en-US" sz="4800" dirty="0"/>
              <a:t>someone who is a model, who influences others in positive ways according to biblical standards. </a:t>
            </a:r>
            <a:r>
              <a:rPr lang="en-US" dirty="0"/>
              <a:t> “</a:t>
            </a:r>
            <a:r>
              <a:rPr lang="en-US" sz="4800" dirty="0"/>
              <a:t>A disciple is not greater than his teacher, but everyone when fully trained will be like his </a:t>
            </a:r>
            <a:r>
              <a:rPr lang="en-US" sz="4800" dirty="0" smtClean="0"/>
              <a:t>teacher.” </a:t>
            </a:r>
            <a:r>
              <a:rPr lang="en-US" sz="4800" dirty="0"/>
              <a:t>(Luke 6:40</a:t>
            </a:r>
            <a:r>
              <a:rPr lang="en-US" sz="4800" dirty="0" smtClean="0"/>
              <a:t>)</a:t>
            </a:r>
            <a:endParaRPr lang="en-US" sz="4800" dirty="0"/>
          </a:p>
          <a:p>
            <a:r>
              <a:rPr lang="en-US" sz="4800" b="1" dirty="0"/>
              <a:t>She initiates. </a:t>
            </a:r>
            <a:r>
              <a:rPr lang="en-US" sz="4800" dirty="0"/>
              <a:t>There is a great deal of freedom in this ministry. Each ministry partner needs to take the initiative in a variety of areas in order to give their ministry the best chance of success. </a:t>
            </a:r>
          </a:p>
          <a:p>
            <a:r>
              <a:rPr lang="en-US" sz="4800" b="1" dirty="0"/>
              <a:t>She leads.</a:t>
            </a:r>
            <a:r>
              <a:rPr lang="en-US" sz="4800" dirty="0"/>
              <a:t> The ministry partner does not need to be a good speaker. She doesn’t have to be highly administrative or organized. However, she does have to have a heart for international women, know she has been called by God to serve Him in this way, and be willing to depend on and trust Him to guide her in this process. Along with that, it is important that she not see this as “her” ministry, but that she views herself as simply a very valuable part of a team that God has chosen to bring international women to Himself. She should recognize that she cannot do it alone. In addition to recognizing the value of a team, she should recognize that working together will contribute to a more successful ministry overall. </a:t>
            </a:r>
          </a:p>
          <a:p>
            <a:r>
              <a:rPr lang="en-US" sz="4800" b="1" dirty="0"/>
              <a:t>She delegates and mobilizes others. </a:t>
            </a:r>
            <a:r>
              <a:rPr lang="en-US" sz="4800" dirty="0"/>
              <a:t>This is critical. Christ has equipped each of us with unique gifts. Part of the joy of serving Him is seeing how He uses all those gifts through a variety of people to get the job done and bless others in the process. </a:t>
            </a:r>
          </a:p>
          <a:p>
            <a:r>
              <a:rPr lang="en-US" sz="4800" b="1" dirty="0"/>
              <a:t>She is willing to persevere.</a:t>
            </a:r>
            <a:r>
              <a:rPr lang="en-US" sz="4800" dirty="0"/>
              <a:t> While working with international women can be very rewarding and lots of fun, there will be times when discouragement may set in if you allow it. Verbal communication with some women may be challenging and with others it may not even be possible for a while. </a:t>
            </a:r>
          </a:p>
          <a:p>
            <a:r>
              <a:rPr lang="en-US" sz="4800" b="1" dirty="0">
                <a:solidFill>
                  <a:srgbClr val="FF0000"/>
                </a:solidFill>
              </a:rPr>
              <a:t>She keeps the focus and vision of Knowing Christ and Making Him Known.</a:t>
            </a:r>
            <a:endParaRPr lang="en-US" sz="4800" dirty="0">
              <a:solidFill>
                <a:srgbClr val="FF0000"/>
              </a:solidFill>
            </a:endParaRPr>
          </a:p>
          <a:p>
            <a:pPr>
              <a:buNone/>
            </a:pPr>
            <a:r>
              <a:rPr lang="en-US" sz="4800" dirty="0">
                <a:solidFill>
                  <a:srgbClr val="FF0000"/>
                </a:solidFill>
              </a:rPr>
              <a:t> </a:t>
            </a:r>
          </a:p>
          <a:p>
            <a:pPr algn="r">
              <a:buNone/>
            </a:pPr>
            <a:r>
              <a:rPr lang="en-US" sz="3600" dirty="0"/>
              <a:t>Parts taken from the IWC Resource Manual</a:t>
            </a:r>
          </a:p>
        </p:txBody>
      </p:sp>
      <p:sp>
        <p:nvSpPr>
          <p:cNvPr id="3" name="Title 2"/>
          <p:cNvSpPr>
            <a:spLocks noGrp="1"/>
          </p:cNvSpPr>
          <p:nvPr>
            <p:ph type="title"/>
          </p:nvPr>
        </p:nvSpPr>
        <p:spPr>
          <a:xfrm>
            <a:off x="342900" y="366184"/>
            <a:ext cx="6172200" cy="624416"/>
          </a:xfrm>
        </p:spPr>
        <p:txBody>
          <a:bodyPr>
            <a:normAutofit/>
          </a:bodyPr>
          <a:lstStyle/>
          <a:p>
            <a:pPr algn="ctr"/>
            <a:r>
              <a:rPr lang="en-US" sz="2400" dirty="0"/>
              <a:t>Characteristics of a Ministry Partner</a:t>
            </a:r>
          </a:p>
        </p:txBody>
      </p:sp>
      <p:sp>
        <p:nvSpPr>
          <p:cNvPr id="5" name="Slide Number Placeholder 4"/>
          <p:cNvSpPr>
            <a:spLocks noGrp="1"/>
          </p:cNvSpPr>
          <p:nvPr>
            <p:ph type="sldNum" sz="quarter" idx="12"/>
          </p:nvPr>
        </p:nvSpPr>
        <p:spPr/>
        <p:txBody>
          <a:bodyPr/>
          <a:lstStyle/>
          <a:p>
            <a:fld id="{DEDE9D30-8353-42FF-A166-99429C805B7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752600"/>
            <a:ext cx="6172200" cy="6638123"/>
          </a:xfrm>
        </p:spPr>
        <p:txBody>
          <a:bodyPr>
            <a:normAutofit fontScale="25000" lnSpcReduction="20000"/>
          </a:bodyPr>
          <a:lstStyle/>
          <a:p>
            <a:pPr marL="109728" indent="0">
              <a:spcBef>
                <a:spcPts val="0"/>
              </a:spcBef>
              <a:buNone/>
            </a:pPr>
            <a:r>
              <a:rPr lang="en-US" sz="4800" dirty="0"/>
              <a:t>What </a:t>
            </a:r>
            <a:r>
              <a:rPr lang="en-US" sz="4800" dirty="0">
                <a:ln w="0"/>
                <a:effectLst>
                  <a:outerShdw blurRad="38100" dist="19050" dir="2700000" algn="tl" rotWithShape="0">
                    <a:schemeClr val="dk1">
                      <a:alpha val="40000"/>
                    </a:schemeClr>
                  </a:outerShdw>
                </a:effectLst>
              </a:rPr>
              <a:t>S.H.A.P.E.</a:t>
            </a:r>
            <a:r>
              <a:rPr lang="en-US" sz="4800" dirty="0"/>
              <a:t> are you? God has created you and shaped your life in unique and wonderful ways so that you can experience the joy of helping the Kingdom of God “to come on earth as it is in heaven” (Matthew 6:10). We do different things to make a living, but we all have the same vocation, or calling, which is to use our talents, abilities, interests, personality, and experience to follow Jesus, to strengthen His Body, the Church, and to enlarge God’s Kingdom on earth. When we use our abilities for God’s glory, we come to know God more fully as we obey Him and He accomplishes His work through our lives. </a:t>
            </a:r>
          </a:p>
          <a:p>
            <a:pPr marL="109728" indent="0">
              <a:buNone/>
            </a:pPr>
            <a:endParaRPr lang="en-US" sz="4800" dirty="0"/>
          </a:p>
          <a:p>
            <a:pPr marL="109728" indent="0">
              <a:buNone/>
            </a:pPr>
            <a:endParaRPr lang="en-US" sz="4800" dirty="0"/>
          </a:p>
          <a:p>
            <a:pPr marL="109728" indent="0">
              <a:buNone/>
            </a:pPr>
            <a:r>
              <a:rPr lang="en-US" sz="4800" dirty="0"/>
              <a:t>On the day of Pentecost, the Holy Spirit was given to all believers (Acts 2:3-4), and the Spirit continues to be given to every person who believes in Jesus (Acts 2:38; Romans 8:9). At the same time, that is, at conversion, God gives at least one spiritual gift to every believer (1 Corinthians 12:7, 11; Ephesians 4:4- 7). These gifts can be, and often are, strongly related to our pre-conversion talents and abilities, but they don’t have to be. </a:t>
            </a:r>
          </a:p>
          <a:p>
            <a:pPr marL="109728" indent="0">
              <a:buNone/>
            </a:pPr>
            <a:r>
              <a:rPr lang="en-US" sz="4800" dirty="0"/>
              <a:t>Three good tests for the presence of a spiritual gift are: </a:t>
            </a:r>
          </a:p>
          <a:p>
            <a:pPr marL="109728" indent="0">
              <a:buNone/>
            </a:pPr>
            <a:r>
              <a:rPr lang="en-US" sz="4800" dirty="0"/>
              <a:t>(1) you will enjoy using this ability; </a:t>
            </a:r>
          </a:p>
          <a:p>
            <a:pPr marL="109728" indent="0">
              <a:buNone/>
            </a:pPr>
            <a:r>
              <a:rPr lang="en-US" sz="4800" dirty="0"/>
              <a:t>(2) you will be effective in using this ability; and </a:t>
            </a:r>
          </a:p>
          <a:p>
            <a:pPr marL="109728" indent="0">
              <a:buNone/>
            </a:pPr>
            <a:r>
              <a:rPr lang="en-US" sz="4800" dirty="0"/>
              <a:t>(3) other people will confirm that God is using you in this way. </a:t>
            </a:r>
          </a:p>
          <a:p>
            <a:pPr marL="109728" indent="0">
              <a:buNone/>
            </a:pPr>
            <a:endParaRPr lang="en-US" sz="4800" dirty="0"/>
          </a:p>
          <a:p>
            <a:pPr marL="109728" indent="0">
              <a:buNone/>
            </a:pPr>
            <a:r>
              <a:rPr lang="en-US" sz="4800" dirty="0"/>
              <a:t>No believer has every spiritual gift, and no single gift is given to everyone (1 Corinthians 12:27-31). Our different sets of spiritual gifts complement each other to accomplish God’s purposes through the church (Romans 12:4-6; 1 Corinthians 3:6-9, 12:4-7). While knowing your spiritual gifts is helpful, this is not as important as making sure that your life is a blessing to others. </a:t>
            </a:r>
            <a:r>
              <a:rPr lang="en-US" sz="4800" b="1" dirty="0"/>
              <a:t>Love is the most important factor in spiritual gifts </a:t>
            </a:r>
            <a:r>
              <a:rPr lang="en-US" sz="4800" dirty="0"/>
              <a:t>(1 Corinthians 12:31-13:13; Matthew 22:39-40), </a:t>
            </a:r>
            <a:r>
              <a:rPr lang="en-US" sz="4800" b="1" dirty="0"/>
              <a:t>and the work of the Holy Spirit in our lives turns our-lives-as-a-whole into gifts! </a:t>
            </a:r>
            <a:endParaRPr lang="en-US" sz="4800" dirty="0"/>
          </a:p>
          <a:p>
            <a:pPr marL="109728" indent="0">
              <a:buNone/>
            </a:pPr>
            <a:endParaRPr lang="en-US" sz="4800" dirty="0"/>
          </a:p>
          <a:p>
            <a:pPr marL="109728" indent="0">
              <a:buNone/>
            </a:pPr>
            <a:r>
              <a:rPr lang="en-US" sz="4800" dirty="0"/>
              <a:t>The following Internet link provides an online gift assessment that may be helpful as you consider your gifts, particularly if this is a new concept for you. http://</a:t>
            </a:r>
            <a:r>
              <a:rPr lang="en-US" sz="4800" dirty="0" err="1"/>
              <a:t>www.churchgrowth.org</a:t>
            </a:r>
            <a:r>
              <a:rPr lang="en-US" sz="4800" dirty="0"/>
              <a:t>/</a:t>
            </a:r>
            <a:r>
              <a:rPr lang="en-US" sz="4800" dirty="0" err="1"/>
              <a:t>cgi</a:t>
            </a:r>
            <a:r>
              <a:rPr lang="en-US" sz="4800" dirty="0"/>
              <a:t>-cg/</a:t>
            </a:r>
            <a:r>
              <a:rPr lang="en-US" sz="4800" dirty="0" err="1"/>
              <a:t>gifts.cgi?intro</a:t>
            </a:r>
            <a:r>
              <a:rPr lang="en-US" sz="4800" dirty="0"/>
              <a:t>=1</a:t>
            </a:r>
          </a:p>
          <a:p>
            <a:pPr marL="109728" indent="0" algn="r">
              <a:buNone/>
            </a:pPr>
            <a:endParaRPr lang="en-US" sz="3600" b="1" dirty="0"/>
          </a:p>
          <a:p>
            <a:pPr marL="109728" indent="0" algn="r">
              <a:buNone/>
            </a:pPr>
            <a:r>
              <a:rPr lang="en-US" sz="3600" b="1" dirty="0"/>
              <a:t>Rick Warren</a:t>
            </a:r>
            <a:r>
              <a:rPr lang="en-US" sz="3600" dirty="0"/>
              <a:t> of Saddleback Church in California developed the </a:t>
            </a:r>
            <a:r>
              <a:rPr lang="en-US" sz="3600" b="1" dirty="0"/>
              <a:t>S.H.A.P.E.</a:t>
            </a:r>
            <a:endParaRPr lang="en-US" sz="36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a:buNone/>
            </a:pPr>
            <a:endParaRPr lang="en-US" sz="4800" dirty="0"/>
          </a:p>
          <a:p>
            <a:pPr marL="109728" indent="0" fontAlgn="base">
              <a:buNone/>
            </a:pPr>
            <a:endParaRPr lang="en-US" sz="4800" dirty="0"/>
          </a:p>
          <a:p>
            <a:pPr marL="109728" indent="0" fontAlgn="base">
              <a:buNone/>
            </a:pPr>
            <a:endParaRPr lang="en-US" sz="4800" dirty="0"/>
          </a:p>
          <a:p>
            <a:endParaRPr lang="en-US" sz="1300" dirty="0"/>
          </a:p>
        </p:txBody>
      </p:sp>
      <p:sp>
        <p:nvSpPr>
          <p:cNvPr id="6" name="Rectangle 5"/>
          <p:cNvSpPr/>
          <p:nvPr/>
        </p:nvSpPr>
        <p:spPr>
          <a:xfrm flipH="1">
            <a:off x="457200" y="2971800"/>
            <a:ext cx="3124200" cy="369332"/>
          </a:xfrm>
          <a:prstGeom prst="rect">
            <a:avLst/>
          </a:prstGeom>
          <a:noFill/>
        </p:spPr>
        <p:txBody>
          <a:bodyPr wrap="square" lIns="91440" tIns="45720" rIns="91440" bIns="45720">
            <a:spAutoFit/>
          </a:bodyPr>
          <a:lstStyle/>
          <a:p>
            <a:r>
              <a:rPr lang="en-US"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Spiritual Gifts</a:t>
            </a:r>
          </a:p>
        </p:txBody>
      </p:sp>
      <p:sp>
        <p:nvSpPr>
          <p:cNvPr id="8" name="Title 5"/>
          <p:cNvSpPr>
            <a:spLocks noGrp="1"/>
          </p:cNvSpPr>
          <p:nvPr>
            <p:ph type="title"/>
          </p:nvPr>
        </p:nvSpPr>
        <p:spPr>
          <a:xfrm>
            <a:off x="1783005" y="712685"/>
            <a:ext cx="3291991" cy="830997"/>
          </a:xfrm>
          <a:prstGeom prst="rect">
            <a:avLst/>
          </a:prstGeom>
          <a:noFill/>
        </p:spPr>
        <p:txBody>
          <a:bodyPr wrap="none" lIns="91440" tIns="45720" rIns="91440" bIns="45720">
            <a:spAutoFit/>
          </a:bodyPr>
          <a:lstStyle/>
          <a:p>
            <a:pPr algn="ctr"/>
            <a: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t>S.H.A.P.E.</a:t>
            </a:r>
            <a:br>
              <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2400"/>
              <a:t>Your Spiritual Gifting</a:t>
            </a:r>
            <a:endParaRPr lang="en-US" sz="2400" b="1" cap="none" spc="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Slide Number Placeholder 3"/>
          <p:cNvSpPr>
            <a:spLocks noGrp="1"/>
          </p:cNvSpPr>
          <p:nvPr>
            <p:ph type="sldNum" sz="quarter" idx="12"/>
          </p:nvPr>
        </p:nvSpPr>
        <p:spPr/>
        <p:txBody>
          <a:bodyPr/>
          <a:lstStyle/>
          <a:p>
            <a:fld id="{DEDE9D30-8353-42FF-A166-99429C805B7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5430818"/>
              </p:ext>
            </p:extLst>
          </p:nvPr>
        </p:nvGraphicFramePr>
        <p:xfrm>
          <a:off x="342900" y="228600"/>
          <a:ext cx="6172200" cy="7807366"/>
        </p:xfrm>
        <a:graphic>
          <a:graphicData uri="http://schemas.openxmlformats.org/drawingml/2006/table">
            <a:tbl>
              <a:tblPr firstRow="1" bandRow="1">
                <a:tableStyleId>{5C22544A-7EE6-4342-B048-85BDC9FD1C3A}</a:tableStyleId>
              </a:tblPr>
              <a:tblGrid>
                <a:gridCol w="3086100">
                  <a:extLst>
                    <a:ext uri="{9D8B030D-6E8A-4147-A177-3AD203B41FA5}">
                      <a16:colId xmlns="" xmlns:a16="http://schemas.microsoft.com/office/drawing/2014/main" val="1626428214"/>
                    </a:ext>
                  </a:extLst>
                </a:gridCol>
                <a:gridCol w="3086100">
                  <a:extLst>
                    <a:ext uri="{9D8B030D-6E8A-4147-A177-3AD203B41FA5}">
                      <a16:colId xmlns="" xmlns:a16="http://schemas.microsoft.com/office/drawing/2014/main" val="1520245671"/>
                    </a:ext>
                  </a:extLst>
                </a:gridCol>
              </a:tblGrid>
              <a:tr h="391754">
                <a:tc>
                  <a:txBody>
                    <a:bodyPr/>
                    <a:lstStyle/>
                    <a:p>
                      <a:r>
                        <a:rPr lang="en-US"/>
                        <a:t>Gift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a:t>Description</a:t>
                      </a:r>
                    </a:p>
                  </a:txBody>
                  <a:tcPr>
                    <a:lnL w="12700" cmpd="sng">
                      <a:noFill/>
                    </a:lnL>
                  </a:tcPr>
                </a:tc>
                <a:extLst>
                  <a:ext uri="{0D108BD9-81ED-4DB2-BD59-A6C34878D82A}">
                    <a16:rowId xmlns="" xmlns:a16="http://schemas.microsoft.com/office/drawing/2014/main" val="346933860"/>
                  </a:ext>
                </a:extLst>
              </a:tr>
              <a:tr h="438765">
                <a:tc>
                  <a:txBody>
                    <a:bodyPr/>
                    <a:lstStyle/>
                    <a:p>
                      <a:r>
                        <a:rPr lang="en-US" sz="1100"/>
                        <a:t>Apostleship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be recognized as spiritual leaders by a variety of churches.</a:t>
                      </a:r>
                    </a:p>
                  </a:txBody>
                  <a:tcPr>
                    <a:lnL w="12700" cmpd="sng">
                      <a:noFill/>
                    </a:lnL>
                  </a:tcPr>
                </a:tc>
                <a:extLst>
                  <a:ext uri="{0D108BD9-81ED-4DB2-BD59-A6C34878D82A}">
                    <a16:rowId xmlns="" xmlns:a16="http://schemas.microsoft.com/office/drawing/2014/main" val="3979377737"/>
                  </a:ext>
                </a:extLst>
              </a:tr>
              <a:tr h="438765">
                <a:tc>
                  <a:txBody>
                    <a:bodyPr/>
                    <a:lstStyle/>
                    <a:p>
                      <a:r>
                        <a:rPr lang="en-US" sz="1100"/>
                        <a:t>Artistic Creativity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use artistic expression for the edification of others.</a:t>
                      </a:r>
                    </a:p>
                  </a:txBody>
                  <a:tcPr>
                    <a:lnL w="12700" cmpd="sng">
                      <a:noFill/>
                    </a:lnL>
                  </a:tcPr>
                </a:tc>
                <a:extLst>
                  <a:ext uri="{0D108BD9-81ED-4DB2-BD59-A6C34878D82A}">
                    <a16:rowId xmlns="" xmlns:a16="http://schemas.microsoft.com/office/drawing/2014/main" val="1682520253"/>
                  </a:ext>
                </a:extLst>
              </a:tr>
              <a:tr h="783508">
                <a:tc>
                  <a:txBody>
                    <a:bodyPr/>
                    <a:lstStyle/>
                    <a:p>
                      <a:r>
                        <a:rPr lang="en-US" sz="1100"/>
                        <a:t>Counseling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serve others through comfort, admonition, and encouragement, so that they experience help and healing. </a:t>
                      </a:r>
                    </a:p>
                  </a:txBody>
                  <a:tcPr>
                    <a:lnL w="12700" cmpd="sng">
                      <a:noFill/>
                    </a:lnL>
                  </a:tcPr>
                </a:tc>
                <a:extLst>
                  <a:ext uri="{0D108BD9-81ED-4DB2-BD59-A6C34878D82A}">
                    <a16:rowId xmlns="" xmlns:a16="http://schemas.microsoft.com/office/drawing/2014/main" val="1413855240"/>
                  </a:ext>
                </a:extLst>
              </a:tr>
              <a:tr h="438765">
                <a:tc>
                  <a:txBody>
                    <a:bodyPr/>
                    <a:lstStyle/>
                    <a:p>
                      <a:r>
                        <a:rPr lang="en-US" sz="1100"/>
                        <a:t>Craftsmanship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use a trade or craft for the good of the Body of Christ. </a:t>
                      </a:r>
                    </a:p>
                  </a:txBody>
                  <a:tcPr>
                    <a:lnL w="12700" cmpd="sng">
                      <a:noFill/>
                    </a:lnL>
                  </a:tcPr>
                </a:tc>
                <a:extLst>
                  <a:ext uri="{0D108BD9-81ED-4DB2-BD59-A6C34878D82A}">
                    <a16:rowId xmlns="" xmlns:a16="http://schemas.microsoft.com/office/drawing/2014/main" val="416513714"/>
                  </a:ext>
                </a:extLst>
              </a:tr>
              <a:tr h="611136">
                <a:tc>
                  <a:txBody>
                    <a:bodyPr/>
                    <a:lstStyle/>
                    <a:p>
                      <a:r>
                        <a:rPr lang="en-US" sz="1100"/>
                        <a:t>Deliverance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help people suffering from demonic oppression experience deliverance.</a:t>
                      </a:r>
                    </a:p>
                  </a:txBody>
                  <a:tcPr>
                    <a:lnL w="12700" cmpd="sng">
                      <a:noFill/>
                    </a:lnL>
                  </a:tcPr>
                </a:tc>
                <a:extLst>
                  <a:ext uri="{0D108BD9-81ED-4DB2-BD59-A6C34878D82A}">
                    <a16:rowId xmlns="" xmlns:a16="http://schemas.microsoft.com/office/drawing/2014/main" val="3334429341"/>
                  </a:ext>
                </a:extLst>
              </a:tr>
              <a:tr h="611136">
                <a:tc>
                  <a:txBody>
                    <a:bodyPr/>
                    <a:lstStyle/>
                    <a:p>
                      <a:r>
                        <a:rPr lang="en-US" sz="1100"/>
                        <a:t>Discernment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know for sure whether a given behavior originates from a divine, human, or satanic source.</a:t>
                      </a:r>
                    </a:p>
                  </a:txBody>
                  <a:tcPr>
                    <a:lnL w="12700" cmpd="sng">
                      <a:noFill/>
                    </a:lnL>
                  </a:tcPr>
                </a:tc>
                <a:extLst>
                  <a:ext uri="{0D108BD9-81ED-4DB2-BD59-A6C34878D82A}">
                    <a16:rowId xmlns="" xmlns:a16="http://schemas.microsoft.com/office/drawing/2014/main" val="3239986936"/>
                  </a:ext>
                </a:extLst>
              </a:tr>
              <a:tr h="611136">
                <a:tc>
                  <a:txBody>
                    <a:bodyPr/>
                    <a:lstStyle/>
                    <a:p>
                      <a:r>
                        <a:rPr lang="en-US" sz="1100"/>
                        <a:t>Evangelism</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communicate the gospel to non-Christians in a manner conducive to leading them to faith. </a:t>
                      </a:r>
                    </a:p>
                  </a:txBody>
                  <a:tcPr>
                    <a:lnL w="12700" cmpd="sng">
                      <a:noFill/>
                    </a:lnL>
                  </a:tcPr>
                </a:tc>
                <a:extLst>
                  <a:ext uri="{0D108BD9-81ED-4DB2-BD59-A6C34878D82A}">
                    <a16:rowId xmlns="" xmlns:a16="http://schemas.microsoft.com/office/drawing/2014/main" val="2676680689"/>
                  </a:ext>
                </a:extLst>
              </a:tr>
              <a:tr h="611136">
                <a:tc>
                  <a:txBody>
                    <a:bodyPr/>
                    <a:lstStyle/>
                    <a:p>
                      <a:r>
                        <a:rPr lang="en-US" sz="1100"/>
                        <a:t>Faith</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discern, with an unusual degree of confidence the will of God for the future development of ministry. </a:t>
                      </a:r>
                    </a:p>
                  </a:txBody>
                  <a:tcPr>
                    <a:lnL w="12700" cmpd="sng">
                      <a:noFill/>
                    </a:lnL>
                  </a:tcPr>
                </a:tc>
                <a:extLst>
                  <a:ext uri="{0D108BD9-81ED-4DB2-BD59-A6C34878D82A}">
                    <a16:rowId xmlns="" xmlns:a16="http://schemas.microsoft.com/office/drawing/2014/main" val="2823551748"/>
                  </a:ext>
                </a:extLst>
              </a:tr>
              <a:tr h="391754">
                <a:tc>
                  <a:txBody>
                    <a:bodyPr/>
                    <a:lstStyle/>
                    <a:p>
                      <a:r>
                        <a:rPr lang="en-US" sz="1100"/>
                        <a:t>Giving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kumimoji="0" lang="en-US" sz="1100" b="0" i="0" u="none" strike="noStrike" kern="1200" baseline="0">
                          <a:solidFill>
                            <a:schemeClr val="dk1"/>
                          </a:solidFill>
                          <a:latin typeface="+mn-lt"/>
                          <a:ea typeface="+mn-ea"/>
                          <a:cs typeface="+mn-cs"/>
                        </a:rPr>
                        <a:t>This gift enables Christians to give material things cheerfully and generously to others.</a:t>
                      </a:r>
                    </a:p>
                  </a:txBody>
                  <a:tcPr>
                    <a:lnL w="12700" cmpd="sng">
                      <a:noFill/>
                    </a:lnL>
                  </a:tcPr>
                </a:tc>
                <a:extLst>
                  <a:ext uri="{0D108BD9-81ED-4DB2-BD59-A6C34878D82A}">
                    <a16:rowId xmlns="" xmlns:a16="http://schemas.microsoft.com/office/drawing/2014/main" val="4033712823"/>
                  </a:ext>
                </a:extLst>
              </a:tr>
              <a:tr h="611136">
                <a:tc>
                  <a:txBody>
                    <a:bodyPr/>
                    <a:lstStyle/>
                    <a:p>
                      <a:r>
                        <a:rPr lang="en-US" sz="1100"/>
                        <a:t>Healing</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serve as God’s instruments for restoring the health of others without the aid of medical tools. </a:t>
                      </a:r>
                    </a:p>
                  </a:txBody>
                  <a:tcPr>
                    <a:lnL w="12700" cmpd="sng">
                      <a:noFill/>
                    </a:lnL>
                  </a:tcPr>
                </a:tc>
                <a:extLst>
                  <a:ext uri="{0D108BD9-81ED-4DB2-BD59-A6C34878D82A}">
                    <a16:rowId xmlns="" xmlns:a16="http://schemas.microsoft.com/office/drawing/2014/main" val="2420897334"/>
                  </a:ext>
                </a:extLst>
              </a:tr>
              <a:tr h="783508">
                <a:tc>
                  <a:txBody>
                    <a:bodyPr/>
                    <a:lstStyle/>
                    <a:p>
                      <a:r>
                        <a:rPr lang="en-US" sz="1100"/>
                        <a:t>Helps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place their own gifts at the disposal of other Christians, thus releasing them to concentrate more on their ministry. </a:t>
                      </a:r>
                    </a:p>
                  </a:txBody>
                  <a:tcPr>
                    <a:lnL w="12700" cmpd="sng">
                      <a:noFill/>
                    </a:lnL>
                  </a:tcPr>
                </a:tc>
                <a:extLst>
                  <a:ext uri="{0D108BD9-81ED-4DB2-BD59-A6C34878D82A}">
                    <a16:rowId xmlns="" xmlns:a16="http://schemas.microsoft.com/office/drawing/2014/main" val="729376421"/>
                  </a:ext>
                </a:extLst>
              </a:tr>
              <a:tr h="438765">
                <a:tc>
                  <a:txBody>
                    <a:bodyPr/>
                    <a:lstStyle/>
                    <a:p>
                      <a:r>
                        <a:rPr lang="en-US" sz="1100"/>
                        <a:t>Hospitality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maintain an open home, offering food and lodging to guests. </a:t>
                      </a:r>
                    </a:p>
                  </a:txBody>
                  <a:tcPr>
                    <a:lnL w="12700" cmpd="sng">
                      <a:noFill/>
                    </a:lnL>
                  </a:tcPr>
                </a:tc>
                <a:extLst>
                  <a:ext uri="{0D108BD9-81ED-4DB2-BD59-A6C34878D82A}">
                    <a16:rowId xmlns="" xmlns:a16="http://schemas.microsoft.com/office/drawing/2014/main" val="2961454027"/>
                  </a:ext>
                </a:extLst>
              </a:tr>
              <a:tr h="611136">
                <a:tc>
                  <a:txBody>
                    <a:bodyPr/>
                    <a:lstStyle/>
                    <a:p>
                      <a:r>
                        <a:rPr lang="en-US" sz="1100"/>
                        <a:t>Interpretation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This gift enables Christians to make known in a commonly understood language a message originally communicated in tongues. </a:t>
                      </a:r>
                    </a:p>
                  </a:txBody>
                  <a:tcPr>
                    <a:lnL w="12700" cmpd="sng">
                      <a:noFill/>
                    </a:lnL>
                  </a:tcPr>
                </a:tc>
                <a:extLst>
                  <a:ext uri="{0D108BD9-81ED-4DB2-BD59-A6C34878D82A}">
                    <a16:rowId xmlns="" xmlns:a16="http://schemas.microsoft.com/office/drawing/2014/main" val="2323133611"/>
                  </a:ext>
                </a:extLst>
              </a:tr>
            </a:tbl>
          </a:graphicData>
        </a:graphic>
      </p:graphicFrame>
      <p:sp>
        <p:nvSpPr>
          <p:cNvPr id="3" name="Slide Number Placeholder 2"/>
          <p:cNvSpPr>
            <a:spLocks noGrp="1"/>
          </p:cNvSpPr>
          <p:nvPr>
            <p:ph type="sldNum" sz="quarter" idx="12"/>
          </p:nvPr>
        </p:nvSpPr>
        <p:spPr/>
        <p:txBody>
          <a:bodyPr/>
          <a:lstStyle/>
          <a:p>
            <a:fld id="{DEDE9D30-8353-42FF-A166-99429C805B75}" type="slidenum">
              <a:rPr lang="en-US" smtClean="0"/>
              <a:pPr/>
              <a:t>9</a:t>
            </a:fld>
            <a:endParaRPr lang="en-US"/>
          </a:p>
        </p:txBody>
      </p:sp>
    </p:spTree>
    <p:extLst>
      <p:ext uri="{BB962C8B-B14F-4D97-AF65-F5344CB8AC3E}">
        <p14:creationId xmlns:p14="http://schemas.microsoft.com/office/powerpoint/2010/main" val="3997515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1438</TotalTime>
  <Words>4757</Words>
  <Application>Microsoft Office PowerPoint</Application>
  <PresentationFormat>On-screen Show (4:3)</PresentationFormat>
  <Paragraphs>575</Paragraphs>
  <Slides>27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Bernard MT Condensed</vt:lpstr>
      <vt:lpstr>Calibri</vt:lpstr>
      <vt:lpstr>Cambria</vt:lpstr>
      <vt:lpstr>Constantia</vt:lpstr>
      <vt:lpstr>Times New Roman</vt:lpstr>
      <vt:lpstr>Verdana</vt:lpstr>
      <vt:lpstr>Wingdings</vt:lpstr>
      <vt:lpstr>Wingdings 2</vt:lpstr>
      <vt:lpstr>Wingdings 3</vt:lpstr>
      <vt:lpstr>Concourse</vt:lpstr>
      <vt:lpstr>International Women’s Connection   Ministry Partners’  Training Handbook   </vt:lpstr>
      <vt:lpstr>Table of Contents</vt:lpstr>
      <vt:lpstr>IWC Ministry Partners’ Mission</vt:lpstr>
      <vt:lpstr>Why We Do What We Do</vt:lpstr>
      <vt:lpstr>What We Believe</vt:lpstr>
      <vt:lpstr>PowerPoint Presentation</vt:lpstr>
      <vt:lpstr>Characteristics of a Ministry Partner</vt:lpstr>
      <vt:lpstr>S.H.A.P.E. Your Spiritual Gifting</vt:lpstr>
      <vt:lpstr>PowerPoint Presentation</vt:lpstr>
      <vt:lpstr>PowerPoint Presentation</vt:lpstr>
      <vt:lpstr>PowerPoint Presentation</vt:lpstr>
      <vt:lpstr>S.H.A.P.E. Your Spiritual Gifting</vt:lpstr>
      <vt:lpstr>PowerPoint Presentation</vt:lpstr>
      <vt:lpstr>S.H.A.P.E. Your Spiritual Gifting</vt:lpstr>
      <vt:lpstr>PowerPoint Presentation</vt:lpstr>
      <vt:lpstr>S.H.A.P.E. Your Spiritual Gifting</vt:lpstr>
      <vt:lpstr>S.H.A.P.E. Your Spiritual Gifting</vt:lpstr>
      <vt:lpstr>Responsibilities</vt:lpstr>
      <vt:lpstr>International Women’s Connection Ministry Annual Commitment Form</vt:lpstr>
      <vt:lpstr>Let’s Get Started</vt:lpstr>
      <vt:lpstr>Strategy Bridge to Relationships</vt:lpstr>
      <vt:lpstr>Strategy Bridge to Relationships</vt:lpstr>
      <vt:lpstr>Preparing Your Faith Story</vt:lpstr>
      <vt:lpstr>Preparing Your Faith Story</vt:lpstr>
      <vt:lpstr>Conversation Starters</vt:lpstr>
      <vt:lpstr> Cross Cultural Sensitivity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IWC  Ministry Leaders  Training Manual</dc:title>
  <dc:creator>Connie Trautman</dc:creator>
  <cp:lastModifiedBy>Mickie Charlier</cp:lastModifiedBy>
  <cp:revision>152</cp:revision>
  <cp:lastPrinted>2016-07-14T23:34:56Z</cp:lastPrinted>
  <dcterms:created xsi:type="dcterms:W3CDTF">2016-06-17T19:06:05Z</dcterms:created>
  <dcterms:modified xsi:type="dcterms:W3CDTF">2017-02-14T23:53:03Z</dcterms:modified>
</cp:coreProperties>
</file>